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4" r:id="rId17"/>
    <p:sldId id="295" r:id="rId18"/>
    <p:sldId id="275" r:id="rId19"/>
    <p:sldId id="276" r:id="rId20"/>
    <p:sldId id="299" r:id="rId21"/>
    <p:sldId id="300" r:id="rId22"/>
    <p:sldId id="302" r:id="rId23"/>
    <p:sldId id="277" r:id="rId24"/>
    <p:sldId id="282" r:id="rId25"/>
    <p:sldId id="283" r:id="rId26"/>
    <p:sldId id="284" r:id="rId27"/>
    <p:sldId id="285" r:id="rId28"/>
    <p:sldId id="287" r:id="rId29"/>
    <p:sldId id="288" r:id="rId30"/>
    <p:sldId id="289" r:id="rId31"/>
    <p:sldId id="290" r:id="rId32"/>
    <p:sldId id="291" r:id="rId33"/>
    <p:sldId id="292" r:id="rId34"/>
    <p:sldId id="294" r:id="rId35"/>
    <p:sldId id="304" r:id="rId36"/>
    <p:sldId id="305" r:id="rId37"/>
    <p:sldId id="279" r:id="rId38"/>
    <p:sldId id="303" r:id="rId39"/>
  </p:sldIdLst>
  <p:sldSz cx="12192000" cy="6858000"/>
  <p:notesSz cx="7099300" cy="102346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ção Padrão" id="{83F9BB50-505A-4676-86B5-261F8565051A}">
          <p14:sldIdLst>
            <p14:sldId id="257"/>
            <p14:sldId id="258"/>
            <p14:sldId id="259"/>
            <p14:sldId id="260"/>
            <p14:sldId id="261"/>
            <p14:sldId id="262"/>
            <p14:sldId id="263"/>
            <p14:sldId id="264"/>
            <p14:sldId id="265"/>
            <p14:sldId id="266"/>
            <p14:sldId id="267"/>
            <p14:sldId id="269"/>
            <p14:sldId id="270"/>
            <p14:sldId id="271"/>
            <p14:sldId id="272"/>
            <p14:sldId id="274"/>
            <p14:sldId id="295"/>
            <p14:sldId id="275"/>
            <p14:sldId id="276"/>
            <p14:sldId id="299"/>
            <p14:sldId id="300"/>
            <p14:sldId id="302"/>
            <p14:sldId id="277"/>
            <p14:sldId id="282"/>
            <p14:sldId id="283"/>
            <p14:sldId id="284"/>
            <p14:sldId id="285"/>
            <p14:sldId id="287"/>
            <p14:sldId id="288"/>
            <p14:sldId id="289"/>
            <p14:sldId id="290"/>
            <p14:sldId id="291"/>
            <p14:sldId id="292"/>
            <p14:sldId id="294"/>
            <p14:sldId id="304"/>
            <p14:sldId id="305"/>
            <p14:sldId id="279"/>
            <p14:sldId id="303"/>
          </p14:sldIdLst>
        </p14:section>
        <p14:section name="Seção sem Título" id="{A4C412C6-1A85-49BA-8BE1-BAFBAFFE7D6E}">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71" autoAdjust="0"/>
  </p:normalViewPr>
  <p:slideViewPr>
    <p:cSldViewPr snapToGrid="0">
      <p:cViewPr varScale="1">
        <p:scale>
          <a:sx n="42" d="100"/>
          <a:sy n="42" d="100"/>
        </p:scale>
        <p:origin x="942"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pt-BR"/>
          </a:p>
        </p:txBody>
      </p:sp>
      <p:sp>
        <p:nvSpPr>
          <p:cNvPr id="3" name="Espaço Reservado para Data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AB5A25D5-B846-44C7-8FB2-9F99E896ABA6}" type="datetimeFigureOut">
              <a:rPr lang="pt-BR" smtClean="0"/>
              <a:pPr/>
              <a:t>07/02/2020</a:t>
            </a:fld>
            <a:endParaRPr lang="pt-BR"/>
          </a:p>
        </p:txBody>
      </p:sp>
      <p:sp>
        <p:nvSpPr>
          <p:cNvPr id="4" name="Espaço Reservado para Imagem de Slide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9048" tIns="49524" rIns="99048" bIns="49524" rtlCol="0" anchor="ctr"/>
          <a:lstStyle/>
          <a:p>
            <a:endParaRPr lang="pt-BR"/>
          </a:p>
        </p:txBody>
      </p:sp>
      <p:sp>
        <p:nvSpPr>
          <p:cNvPr id="5" name="Espaço Reservado para Anotações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pt-BR"/>
          </a:p>
        </p:txBody>
      </p:sp>
      <p:sp>
        <p:nvSpPr>
          <p:cNvPr id="7" name="Espaço Reservado para Número de Slide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A3089350-EDC4-403F-A7A9-8EFDA4184A6B}" type="slidenum">
              <a:rPr lang="pt-BR" smtClean="0"/>
              <a:pPr/>
              <a:t>‹nº›</a:t>
            </a:fld>
            <a:endParaRPr lang="pt-BR"/>
          </a:p>
        </p:txBody>
      </p:sp>
    </p:spTree>
    <p:extLst>
      <p:ext uri="{BB962C8B-B14F-4D97-AF65-F5344CB8AC3E}">
        <p14:creationId xmlns:p14="http://schemas.microsoft.com/office/powerpoint/2010/main" val="2727629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2621308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91726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2636575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1400049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2047174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3114315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31292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3181618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586152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3348806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271E068E-8D10-4300-9B2C-BF528B7F477F}" type="datetimeFigureOut">
              <a:rPr lang="pt-BR" smtClean="0"/>
              <a:pPr/>
              <a:t>07/02/2020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F831A88-3DB1-4A28-8F6C-BC95A51321CB}" type="slidenum">
              <a:rPr lang="pt-BR" smtClean="0"/>
              <a:pPr/>
              <a:t>‹nº›</a:t>
            </a:fld>
            <a:endParaRPr lang="pt-BR"/>
          </a:p>
        </p:txBody>
      </p:sp>
    </p:spTree>
    <p:extLst>
      <p:ext uri="{BB962C8B-B14F-4D97-AF65-F5344CB8AC3E}">
        <p14:creationId xmlns:p14="http://schemas.microsoft.com/office/powerpoint/2010/main" val="1683940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1E068E-8D10-4300-9B2C-BF528B7F477F}" type="datetimeFigureOut">
              <a:rPr lang="pt-BR" smtClean="0"/>
              <a:pPr/>
              <a:t>07/02/2020</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31A88-3DB1-4A28-8F6C-BC95A51321CB}" type="slidenum">
              <a:rPr lang="pt-BR" smtClean="0"/>
              <a:pPr/>
              <a:t>‹nº›</a:t>
            </a:fld>
            <a:endParaRPr lang="pt-BR"/>
          </a:p>
        </p:txBody>
      </p:sp>
    </p:spTree>
    <p:extLst>
      <p:ext uri="{BB962C8B-B14F-4D97-AF65-F5344CB8AC3E}">
        <p14:creationId xmlns:p14="http://schemas.microsoft.com/office/powerpoint/2010/main" val="3125470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520504"/>
            <a:ext cx="10515600" cy="5854537"/>
          </a:xfrm>
          <a:solidFill>
            <a:schemeClr val="bg1">
              <a:alpha val="93000"/>
            </a:schemeClr>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a:normAutofit fontScale="92500" lnSpcReduction="10000"/>
          </a:bodyPr>
          <a:lstStyle/>
          <a:p>
            <a:pPr marL="0" lvl="0" indent="0" algn="ctr">
              <a:buNone/>
            </a:pPr>
            <a:r>
              <a:rPr lang="pt-BR" sz="8000" dirty="0" smtClean="0">
                <a:solidFill>
                  <a:srgbClr val="00B050"/>
                </a:solidFill>
                <a:latin typeface="+mj-lt"/>
              </a:rPr>
              <a:t>1-Revisão </a:t>
            </a:r>
            <a:r>
              <a:rPr lang="pt-BR" sz="8000" dirty="0">
                <a:solidFill>
                  <a:srgbClr val="00B050"/>
                </a:solidFill>
                <a:latin typeface="+mj-lt"/>
              </a:rPr>
              <a:t>salarial anual dos servidores: Índice Nacional de Preço ao Consumidor (INPC); mais 15% de ganho real. </a:t>
            </a:r>
            <a:endParaRPr lang="pt-BR" sz="8000" dirty="0" smtClean="0">
              <a:solidFill>
                <a:srgbClr val="00B050"/>
              </a:solidFill>
              <a:latin typeface="+mj-lt"/>
            </a:endParaRPr>
          </a:p>
          <a:p>
            <a:pPr marL="0" lvl="0" indent="0" algn="ctr">
              <a:buNone/>
            </a:pPr>
            <a:r>
              <a:rPr lang="pt-BR" sz="8000" dirty="0" smtClean="0">
                <a:solidFill>
                  <a:srgbClr val="FF0000"/>
                </a:solidFill>
                <a:latin typeface="+mj-lt"/>
              </a:rPr>
              <a:t>Concedeu o INPC 4,48%</a:t>
            </a:r>
            <a:endParaRPr lang="pt-BR" sz="8000" dirty="0">
              <a:solidFill>
                <a:srgbClr val="FF0000"/>
              </a:solidFill>
              <a:latin typeface="+mj-lt"/>
            </a:endParaRPr>
          </a:p>
          <a:p>
            <a:pPr marL="0" indent="0">
              <a:buNone/>
            </a:pPr>
            <a:endParaRPr lang="pt-BR"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a:scene3d>
            <a:camera prst="orthographicFront"/>
            <a:lightRig rig="contrasting" dir="t"/>
          </a:scene3d>
        </p:spPr>
      </p:pic>
    </p:spTree>
    <p:extLst>
      <p:ext uri="{BB962C8B-B14F-4D97-AF65-F5344CB8AC3E}">
        <p14:creationId xmlns:p14="http://schemas.microsoft.com/office/powerpoint/2010/main" val="2462979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57896" y="759854"/>
            <a:ext cx="10515600" cy="5764839"/>
          </a:xfrm>
        </p:spPr>
        <p:txBody>
          <a:bodyPr/>
          <a:lstStyle/>
          <a:p>
            <a:pPr marL="0" indent="0" algn="ctr">
              <a:buNone/>
            </a:pPr>
            <a:r>
              <a:rPr lang="pt-BR" sz="8000" dirty="0" smtClean="0">
                <a:solidFill>
                  <a:srgbClr val="00B050"/>
                </a:solidFill>
              </a:rPr>
              <a:t>10-Equiparação dos  </a:t>
            </a:r>
            <a:r>
              <a:rPr lang="pt-BR" sz="8000" dirty="0">
                <a:solidFill>
                  <a:srgbClr val="00B050"/>
                </a:solidFill>
              </a:rPr>
              <a:t>motoristas da Prefeitura </a:t>
            </a:r>
            <a:r>
              <a:rPr lang="pt-BR" sz="8000" dirty="0" smtClean="0">
                <a:solidFill>
                  <a:srgbClr val="00B050"/>
                </a:solidFill>
              </a:rPr>
              <a:t>com os operadores </a:t>
            </a:r>
            <a:r>
              <a:rPr lang="pt-BR" sz="8000" dirty="0">
                <a:solidFill>
                  <a:srgbClr val="00B050"/>
                </a:solidFill>
              </a:rPr>
              <a:t>de máquina</a:t>
            </a:r>
            <a:r>
              <a:rPr lang="pt-BR" sz="8000" dirty="0" smtClean="0">
                <a:solidFill>
                  <a:srgbClr val="00B050"/>
                </a:solidFill>
              </a:rPr>
              <a:t>. </a:t>
            </a:r>
          </a:p>
          <a:p>
            <a:pPr marL="0" indent="0" algn="ctr">
              <a:buNone/>
            </a:pPr>
            <a:r>
              <a:rPr lang="pt-BR" sz="8000" dirty="0" smtClean="0">
                <a:solidFill>
                  <a:srgbClr val="FF0000"/>
                </a:solidFill>
              </a:rPr>
              <a:t>Não </a:t>
            </a:r>
            <a:r>
              <a:rPr lang="pt-BR" sz="8000" dirty="0">
                <a:solidFill>
                  <a:srgbClr val="FF0000"/>
                </a:solidFill>
              </a:rPr>
              <a:t>tem como</a:t>
            </a:r>
          </a:p>
          <a:p>
            <a:pPr marL="0" indent="0" algn="ctr">
              <a:buNone/>
            </a:pPr>
            <a:endParaRPr lang="pt-BR" sz="8000" dirty="0">
              <a:solidFill>
                <a:srgbClr val="00B05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4121735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476518"/>
            <a:ext cx="10515600" cy="5700445"/>
          </a:xfrm>
        </p:spPr>
        <p:txBody>
          <a:bodyPr/>
          <a:lstStyle/>
          <a:p>
            <a:pPr marL="0" indent="0" algn="ctr">
              <a:buNone/>
            </a:pPr>
            <a:endParaRPr lang="pt-BR" sz="8000" dirty="0" smtClean="0">
              <a:solidFill>
                <a:srgbClr val="00B050"/>
              </a:solidFill>
            </a:endParaRPr>
          </a:p>
          <a:p>
            <a:pPr marL="0" indent="0" algn="ctr">
              <a:buNone/>
            </a:pPr>
            <a:r>
              <a:rPr lang="pt-BR" sz="8000" dirty="0" smtClean="0">
                <a:solidFill>
                  <a:srgbClr val="00B050"/>
                </a:solidFill>
              </a:rPr>
              <a:t>11</a:t>
            </a:r>
            <a:r>
              <a:rPr lang="pt-BR" sz="8000" b="1" dirty="0" smtClean="0">
                <a:solidFill>
                  <a:srgbClr val="00B050"/>
                </a:solidFill>
              </a:rPr>
              <a:t>-</a:t>
            </a:r>
            <a:r>
              <a:rPr lang="pt-BR" sz="8000" dirty="0" smtClean="0">
                <a:solidFill>
                  <a:srgbClr val="00B050"/>
                </a:solidFill>
              </a:rPr>
              <a:t>Reajuste </a:t>
            </a:r>
            <a:r>
              <a:rPr lang="pt-BR" sz="8000" dirty="0">
                <a:solidFill>
                  <a:srgbClr val="00B050"/>
                </a:solidFill>
              </a:rPr>
              <a:t>salarial do zelador</a:t>
            </a:r>
            <a:r>
              <a:rPr lang="pt-BR" sz="8000" dirty="0" smtClean="0">
                <a:solidFill>
                  <a:srgbClr val="00B050"/>
                </a:solidFill>
              </a:rPr>
              <a:t>.</a:t>
            </a:r>
          </a:p>
          <a:p>
            <a:pPr marL="0" indent="0" algn="ctr">
              <a:buNone/>
            </a:pPr>
            <a:r>
              <a:rPr lang="pt-BR" sz="8000" dirty="0">
                <a:solidFill>
                  <a:srgbClr val="FF0000"/>
                </a:solidFill>
              </a:rPr>
              <a:t>Não tem como</a:t>
            </a:r>
          </a:p>
          <a:p>
            <a:pPr marL="0" indent="0" algn="ctr">
              <a:buNone/>
            </a:pPr>
            <a:endParaRPr lang="pt-BR" sz="8000" dirty="0">
              <a:solidFill>
                <a:srgbClr val="00B05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38820233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12443" y="259307"/>
            <a:ext cx="10515600" cy="6213870"/>
          </a:xfrm>
        </p:spPr>
        <p:txBody>
          <a:bodyPr>
            <a:normAutofit fontScale="85000" lnSpcReduction="20000"/>
          </a:bodyPr>
          <a:lstStyle/>
          <a:p>
            <a:pPr marL="0" indent="0" algn="ctr">
              <a:buNone/>
            </a:pPr>
            <a:r>
              <a:rPr lang="pt-BR" sz="8000" dirty="0" smtClean="0">
                <a:solidFill>
                  <a:srgbClr val="00B050"/>
                </a:solidFill>
              </a:rPr>
              <a:t>12-Incorporação </a:t>
            </a:r>
            <a:r>
              <a:rPr lang="pt-BR" sz="8000" dirty="0">
                <a:solidFill>
                  <a:srgbClr val="00B050"/>
                </a:solidFill>
              </a:rPr>
              <a:t>da gratificação de Gerência no salário base dos </a:t>
            </a:r>
            <a:r>
              <a:rPr lang="pt-BR" sz="8000" dirty="0" smtClean="0">
                <a:solidFill>
                  <a:srgbClr val="00B050"/>
                </a:solidFill>
              </a:rPr>
              <a:t>enfermeiros</a:t>
            </a:r>
            <a:r>
              <a:rPr lang="pt-BR" sz="8000" b="1" dirty="0" smtClean="0">
                <a:solidFill>
                  <a:srgbClr val="00B050"/>
                </a:solidFill>
              </a:rPr>
              <a:t>, </a:t>
            </a:r>
            <a:r>
              <a:rPr lang="pt-BR" sz="8000" dirty="0" smtClean="0">
                <a:solidFill>
                  <a:srgbClr val="00B050"/>
                </a:solidFill>
              </a:rPr>
              <a:t>já encaminhada para a Procuradoria Municipal, para elaboração do parecer.</a:t>
            </a:r>
          </a:p>
          <a:p>
            <a:pPr marL="0" indent="0" algn="ctr">
              <a:buNone/>
            </a:pPr>
            <a:r>
              <a:rPr lang="pt-BR" sz="8000" dirty="0" smtClean="0">
                <a:solidFill>
                  <a:srgbClr val="FF0000"/>
                </a:solidFill>
              </a:rPr>
              <a:t>Será feito se houver recursos, está em estudo</a:t>
            </a:r>
            <a:endParaRPr lang="pt-BR" sz="8000" dirty="0">
              <a:solidFill>
                <a:srgbClr val="FF000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36027402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167424"/>
            <a:ext cx="10515600" cy="6387921"/>
          </a:xfrm>
        </p:spPr>
        <p:txBody>
          <a:bodyPr>
            <a:normAutofit fontScale="62500" lnSpcReduction="20000"/>
          </a:bodyPr>
          <a:lstStyle/>
          <a:p>
            <a:pPr marL="0" indent="0" algn="ctr">
              <a:buNone/>
            </a:pPr>
            <a:r>
              <a:rPr lang="pt-BR" sz="11400" dirty="0" smtClean="0">
                <a:solidFill>
                  <a:srgbClr val="00B050"/>
                </a:solidFill>
              </a:rPr>
              <a:t>13-Revisão </a:t>
            </a:r>
            <a:r>
              <a:rPr lang="pt-BR" sz="11400" dirty="0">
                <a:solidFill>
                  <a:srgbClr val="00B050"/>
                </a:solidFill>
              </a:rPr>
              <a:t>dos salários dos </a:t>
            </a:r>
            <a:r>
              <a:rPr lang="pt-BR" sz="11400" dirty="0" smtClean="0">
                <a:solidFill>
                  <a:srgbClr val="00B050"/>
                </a:solidFill>
              </a:rPr>
              <a:t>nutricionistas </a:t>
            </a:r>
          </a:p>
          <a:p>
            <a:pPr marL="0" indent="0" algn="ctr">
              <a:buNone/>
            </a:pPr>
            <a:r>
              <a:rPr lang="pt-BR" sz="6900" dirty="0" smtClean="0">
                <a:solidFill>
                  <a:srgbClr val="00B050"/>
                </a:solidFill>
              </a:rPr>
              <a:t>(haja </a:t>
            </a:r>
            <a:r>
              <a:rPr lang="pt-BR" sz="6900" dirty="0">
                <a:solidFill>
                  <a:srgbClr val="00B050"/>
                </a:solidFill>
              </a:rPr>
              <a:t>vista a defasagem ocorrida em comparação com profissionais da saúde, tais como médicos, que tiveram aumento diferenciado (após a greve de 2014) e com a tabela de salários no Edital de Concurso publicado em 14/12/2018 para terapeuta ocupacional e assistente </a:t>
            </a:r>
            <a:r>
              <a:rPr lang="pt-BR" sz="6900" dirty="0" smtClean="0">
                <a:solidFill>
                  <a:srgbClr val="00B050"/>
                </a:solidFill>
              </a:rPr>
              <a:t>social e farmacêuticos)</a:t>
            </a:r>
            <a:r>
              <a:rPr lang="pt-BR" sz="8000" dirty="0" smtClean="0">
                <a:solidFill>
                  <a:srgbClr val="00B050"/>
                </a:solidFill>
              </a:rPr>
              <a:t>.</a:t>
            </a:r>
          </a:p>
          <a:p>
            <a:pPr marL="0" indent="0" algn="ctr">
              <a:buNone/>
            </a:pPr>
            <a:r>
              <a:rPr lang="pt-BR" sz="8000" dirty="0">
                <a:solidFill>
                  <a:srgbClr val="FF0000"/>
                </a:solidFill>
              </a:rPr>
              <a:t>Não tem como</a:t>
            </a:r>
          </a:p>
          <a:p>
            <a:pPr marL="0" indent="0" algn="ctr">
              <a:buNone/>
            </a:pPr>
            <a:endParaRPr lang="pt-BR" sz="8000" dirty="0">
              <a:solidFill>
                <a:srgbClr val="00B050"/>
              </a:solidFill>
            </a:endParaRPr>
          </a:p>
          <a:p>
            <a:pPr marL="0" indent="0">
              <a:buNone/>
            </a:pPr>
            <a:endParaRPr lang="pt-BR" dirty="0"/>
          </a:p>
        </p:txBody>
      </p:sp>
      <p:pic>
        <p:nvPicPr>
          <p:cNvPr id="6" name="Image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38036978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412124"/>
            <a:ext cx="10515600" cy="5764839"/>
          </a:xfrm>
        </p:spPr>
        <p:txBody>
          <a:bodyPr>
            <a:normAutofit fontScale="62500" lnSpcReduction="20000"/>
          </a:bodyPr>
          <a:lstStyle/>
          <a:p>
            <a:pPr marL="0" indent="0" algn="ctr">
              <a:buNone/>
            </a:pPr>
            <a:r>
              <a:rPr lang="pt-BR" sz="8000" dirty="0" smtClean="0">
                <a:solidFill>
                  <a:srgbClr val="00B050"/>
                </a:solidFill>
              </a:rPr>
              <a:t>14-Reajuste </a:t>
            </a:r>
            <a:r>
              <a:rPr lang="pt-BR" sz="8000" dirty="0">
                <a:solidFill>
                  <a:srgbClr val="00B050"/>
                </a:solidFill>
              </a:rPr>
              <a:t>da gratificação da equipe que integra o programa do NASF, como já aconteceu no </a:t>
            </a:r>
            <a:r>
              <a:rPr lang="pt-BR" sz="8000" dirty="0" smtClean="0">
                <a:solidFill>
                  <a:srgbClr val="00B050"/>
                </a:solidFill>
              </a:rPr>
              <a:t>PMAQ, já encaminhada para a Procuradoria Municipal, para elaboração do parecer.</a:t>
            </a:r>
          </a:p>
          <a:p>
            <a:pPr marL="0" indent="0" algn="ctr">
              <a:buNone/>
            </a:pPr>
            <a:r>
              <a:rPr lang="pt-BR" sz="8000" dirty="0">
                <a:solidFill>
                  <a:srgbClr val="FF0000"/>
                </a:solidFill>
              </a:rPr>
              <a:t>	</a:t>
            </a:r>
            <a:r>
              <a:rPr lang="pt-BR" sz="8000" dirty="0" smtClean="0">
                <a:solidFill>
                  <a:srgbClr val="FF0000"/>
                </a:solidFill>
              </a:rPr>
              <a:t>Está sendo reformulado e será estudado. Como o NASF está mudando, não tem como fazer por não conhecer o valor do recurso. O recurso é em cima da “produção”.</a:t>
            </a:r>
            <a:r>
              <a:rPr lang="pt-BR" sz="8000" dirty="0" smtClean="0">
                <a:solidFill>
                  <a:srgbClr val="00B050"/>
                </a:solidFill>
              </a:rPr>
              <a:t>  </a:t>
            </a:r>
            <a:endParaRPr lang="pt-BR" sz="8000" dirty="0">
              <a:solidFill>
                <a:srgbClr val="00B05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9792259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12442" y="875763"/>
            <a:ext cx="10515600" cy="5726202"/>
          </a:xfrm>
        </p:spPr>
        <p:txBody>
          <a:bodyPr/>
          <a:lstStyle/>
          <a:p>
            <a:pPr marL="0" indent="0" algn="ctr">
              <a:buNone/>
            </a:pPr>
            <a:r>
              <a:rPr lang="pt-BR" sz="8000" dirty="0" smtClean="0">
                <a:solidFill>
                  <a:srgbClr val="00B050"/>
                </a:solidFill>
              </a:rPr>
              <a:t>15-Aumento </a:t>
            </a:r>
            <a:r>
              <a:rPr lang="pt-BR" sz="8000" dirty="0">
                <a:solidFill>
                  <a:srgbClr val="00B050"/>
                </a:solidFill>
              </a:rPr>
              <a:t>dos pontos e reajuste no valor </a:t>
            </a:r>
            <a:r>
              <a:rPr lang="pt-BR" sz="8000" dirty="0" smtClean="0">
                <a:solidFill>
                  <a:srgbClr val="00B050"/>
                </a:solidFill>
              </a:rPr>
              <a:t>destes para todos os fiscais.</a:t>
            </a:r>
          </a:p>
          <a:p>
            <a:pPr marL="0" indent="0" algn="ctr">
              <a:buNone/>
            </a:pPr>
            <a:r>
              <a:rPr lang="pt-BR" sz="8000" dirty="0" smtClean="0">
                <a:solidFill>
                  <a:srgbClr val="FF0000"/>
                </a:solidFill>
              </a:rPr>
              <a:t>Será feito.</a:t>
            </a:r>
            <a:endParaRPr lang="pt-BR" sz="8000" dirty="0">
              <a:solidFill>
                <a:srgbClr val="FF000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8952913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772733"/>
            <a:ext cx="10515600" cy="5867870"/>
          </a:xfrm>
        </p:spPr>
        <p:txBody>
          <a:bodyPr>
            <a:normAutofit/>
          </a:bodyPr>
          <a:lstStyle/>
          <a:p>
            <a:pPr marL="0" indent="0" algn="ctr">
              <a:buNone/>
            </a:pPr>
            <a:r>
              <a:rPr lang="pt-BR" sz="8000" dirty="0" smtClean="0">
                <a:solidFill>
                  <a:srgbClr val="00B050"/>
                </a:solidFill>
              </a:rPr>
              <a:t>16-Revisão </a:t>
            </a:r>
            <a:r>
              <a:rPr lang="pt-BR" sz="8000" dirty="0">
                <a:solidFill>
                  <a:srgbClr val="00B050"/>
                </a:solidFill>
              </a:rPr>
              <a:t>geral anual para os servidores que tem função gratificada e </a:t>
            </a:r>
            <a:r>
              <a:rPr lang="pt-BR" sz="8000" dirty="0" smtClean="0">
                <a:solidFill>
                  <a:srgbClr val="00B050"/>
                </a:solidFill>
              </a:rPr>
              <a:t>comissionada. </a:t>
            </a:r>
          </a:p>
          <a:p>
            <a:pPr marL="0" indent="0" algn="ctr">
              <a:buNone/>
            </a:pPr>
            <a:r>
              <a:rPr lang="pt-BR" sz="8000" dirty="0" smtClean="0">
                <a:solidFill>
                  <a:srgbClr val="FF0000"/>
                </a:solidFill>
              </a:rPr>
              <a:t>Será concedida.</a:t>
            </a:r>
            <a:endParaRPr lang="pt-BR" sz="8000" dirty="0">
              <a:solidFill>
                <a:srgbClr val="FF000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23516170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259307"/>
            <a:ext cx="10515600" cy="6400800"/>
          </a:xfrm>
        </p:spPr>
        <p:txBody>
          <a:bodyPr>
            <a:normAutofit fontScale="92500"/>
          </a:bodyPr>
          <a:lstStyle/>
          <a:p>
            <a:pPr marL="0" indent="0" algn="ctr">
              <a:buNone/>
            </a:pPr>
            <a:r>
              <a:rPr lang="pt-BR" sz="4800" dirty="0" smtClean="0">
                <a:solidFill>
                  <a:srgbClr val="00B050"/>
                </a:solidFill>
              </a:rPr>
              <a:t>17-Adicional de 20%, a título de auxílio condução, para os diretores escolares, de Centro de Educação Infantil, Ensino Especializado e Supervisor da Escola Municipal de Música e de Línguas e Educação Múltipla haja vista que estes utilizam dos seus veículos para transportar alunos, produtos alimentícios, etc.</a:t>
            </a:r>
          </a:p>
          <a:p>
            <a:pPr marL="0" indent="0" algn="ctr">
              <a:buNone/>
            </a:pPr>
            <a:r>
              <a:rPr lang="pt-BR" sz="4800" dirty="0" smtClean="0">
                <a:solidFill>
                  <a:srgbClr val="FF0000"/>
                </a:solidFill>
              </a:rPr>
              <a:t>Será estudado com o Cid, secretário de Educação.</a:t>
            </a:r>
            <a:r>
              <a:rPr lang="pt-BR" dirty="0" smtClean="0">
                <a:solidFill>
                  <a:srgbClr val="00B050"/>
                </a:solidFill>
              </a:rPr>
              <a:t> </a:t>
            </a:r>
            <a:endParaRPr lang="pt-BR"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4021394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25004" y="553791"/>
            <a:ext cx="11243256" cy="5700445"/>
          </a:xfrm>
        </p:spPr>
        <p:txBody>
          <a:bodyPr>
            <a:normAutofit fontScale="55000" lnSpcReduction="20000"/>
          </a:bodyPr>
          <a:lstStyle/>
          <a:p>
            <a:pPr marL="0" indent="0" algn="ctr">
              <a:buNone/>
            </a:pPr>
            <a:r>
              <a:rPr lang="pt-BR" sz="8700" dirty="0" smtClean="0">
                <a:solidFill>
                  <a:srgbClr val="00B050"/>
                </a:solidFill>
              </a:rPr>
              <a:t>18-Os diretores escolares, de Centro de Educação Infantil, Ensino especializado e supervisor da Escola Municipal de Música e de Línguas e Educação Múltipla requerem, também, um aumento real de salário, pois o mesmo está defasado, devido a não receberem o reajuste do Piso do Magistério (reivindicação dos servidores em anexo).</a:t>
            </a:r>
          </a:p>
          <a:p>
            <a:pPr marL="0" indent="0" algn="ctr">
              <a:buNone/>
            </a:pPr>
            <a:r>
              <a:rPr lang="pt-BR" sz="8700" dirty="0">
                <a:solidFill>
                  <a:srgbClr val="FF0000"/>
                </a:solidFill>
              </a:rPr>
              <a:t>Será estudado com o Cid, secretário de Educação.</a:t>
            </a:r>
            <a:r>
              <a:rPr lang="pt-BR" sz="8700" dirty="0">
                <a:solidFill>
                  <a:srgbClr val="00B050"/>
                </a:solidFill>
              </a:rPr>
              <a:t> </a:t>
            </a: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24106539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463639"/>
            <a:ext cx="10515600" cy="5713324"/>
          </a:xfrm>
        </p:spPr>
        <p:txBody>
          <a:bodyPr>
            <a:normAutofit fontScale="70000" lnSpcReduction="20000"/>
          </a:bodyPr>
          <a:lstStyle/>
          <a:p>
            <a:pPr marL="0" indent="0" algn="ctr">
              <a:buNone/>
            </a:pPr>
            <a:r>
              <a:rPr lang="pt-BR" sz="8000" dirty="0" smtClean="0">
                <a:solidFill>
                  <a:srgbClr val="00B050"/>
                </a:solidFill>
              </a:rPr>
              <a:t>19-Os </a:t>
            </a:r>
            <a:r>
              <a:rPr lang="pt-BR" sz="8000" dirty="0">
                <a:solidFill>
                  <a:srgbClr val="00B050"/>
                </a:solidFill>
              </a:rPr>
              <a:t>diretores </a:t>
            </a:r>
            <a:r>
              <a:rPr lang="pt-BR" sz="8000" dirty="0" smtClean="0">
                <a:solidFill>
                  <a:srgbClr val="00B050"/>
                </a:solidFill>
              </a:rPr>
              <a:t>escolares, do Centro de Educação Infantil, Ensino Especializado e supervisor da Escola Municipal de Música e de Línguas e Educação Múltipla requerem, ainda, o Adicional de Titulação.</a:t>
            </a:r>
          </a:p>
          <a:p>
            <a:pPr marL="0" indent="0" algn="ctr">
              <a:buNone/>
            </a:pPr>
            <a:r>
              <a:rPr lang="pt-BR" sz="8000" dirty="0">
                <a:solidFill>
                  <a:srgbClr val="FF0000"/>
                </a:solidFill>
              </a:rPr>
              <a:t>Será estudado com o Cid, secretário de Educação.</a:t>
            </a:r>
            <a:r>
              <a:rPr lang="pt-BR" sz="7200" dirty="0">
                <a:solidFill>
                  <a:srgbClr val="00B050"/>
                </a:solidFill>
              </a:rPr>
              <a:t> </a:t>
            </a:r>
            <a:endParaRPr lang="pt-BR" sz="7200" dirty="0"/>
          </a:p>
          <a:p>
            <a:pPr marL="0" indent="0" algn="ctr">
              <a:buNone/>
            </a:pPr>
            <a:endParaRPr lang="pt-BR" sz="8000" dirty="0">
              <a:solidFill>
                <a:srgbClr val="00B05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23994691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399245"/>
            <a:ext cx="10515600" cy="5777718"/>
          </a:xfrm>
        </p:spPr>
        <p:txBody>
          <a:bodyPr>
            <a:normAutofit fontScale="85000" lnSpcReduction="10000"/>
          </a:bodyPr>
          <a:lstStyle/>
          <a:p>
            <a:pPr marL="0" lvl="0" indent="0" algn="ctr">
              <a:buNone/>
            </a:pPr>
            <a:r>
              <a:rPr lang="pt-BR" sz="7200" dirty="0" smtClean="0">
                <a:solidFill>
                  <a:srgbClr val="00B050"/>
                </a:solidFill>
              </a:rPr>
              <a:t>2-Reajuste </a:t>
            </a:r>
            <a:r>
              <a:rPr lang="pt-BR" sz="7200" dirty="0">
                <a:solidFill>
                  <a:srgbClr val="00B050"/>
                </a:solidFill>
              </a:rPr>
              <a:t>do vale-alimentação, igualando o valor do mesmo ao da Câmara Municipal de Formiga</a:t>
            </a:r>
            <a:r>
              <a:rPr lang="pt-BR" sz="7200" dirty="0" smtClean="0">
                <a:solidFill>
                  <a:srgbClr val="00B050"/>
                </a:solidFill>
              </a:rPr>
              <a:t>.</a:t>
            </a:r>
          </a:p>
          <a:p>
            <a:pPr marL="0" lvl="0" indent="0" algn="ctr">
              <a:buNone/>
            </a:pPr>
            <a:r>
              <a:rPr lang="pt-BR" sz="7200" dirty="0" smtClean="0">
                <a:solidFill>
                  <a:srgbClr val="FF0000"/>
                </a:solidFill>
              </a:rPr>
              <a:t>Concedeu um aumento de </a:t>
            </a:r>
            <a:r>
              <a:rPr lang="pt-BR" sz="7200" dirty="0" smtClean="0">
                <a:solidFill>
                  <a:srgbClr val="FF0000"/>
                </a:solidFill>
              </a:rPr>
              <a:t>R$30, depois mais R$10, e por último mais R$10, </a:t>
            </a:r>
            <a:r>
              <a:rPr lang="pt-BR" sz="7200" smtClean="0">
                <a:solidFill>
                  <a:srgbClr val="FF0000"/>
                </a:solidFill>
              </a:rPr>
              <a:t>passando para R$380</a:t>
            </a:r>
            <a:endParaRPr lang="pt-BR" sz="7200" dirty="0">
              <a:solidFill>
                <a:srgbClr val="FF0000"/>
              </a:solidFill>
            </a:endParaRPr>
          </a:p>
          <a:p>
            <a:pPr marL="0" indent="0">
              <a:buNone/>
            </a:pPr>
            <a:endParaRPr lang="pt-BR"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1" y="5501107"/>
            <a:ext cx="1668022" cy="1248871"/>
          </a:xfrm>
          <a:prstGeom prst="rect">
            <a:avLst/>
          </a:prstGeom>
        </p:spPr>
      </p:pic>
    </p:spTree>
    <p:extLst>
      <p:ext uri="{BB962C8B-B14F-4D97-AF65-F5344CB8AC3E}">
        <p14:creationId xmlns:p14="http://schemas.microsoft.com/office/powerpoint/2010/main" val="641996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327546"/>
            <a:ext cx="10515600" cy="5849417"/>
          </a:xfrm>
        </p:spPr>
        <p:txBody>
          <a:bodyPr>
            <a:normAutofit fontScale="92500" lnSpcReduction="10000"/>
          </a:bodyPr>
          <a:lstStyle/>
          <a:p>
            <a:pPr marL="0" indent="0" algn="ctr">
              <a:buNone/>
            </a:pPr>
            <a:r>
              <a:rPr lang="pt-BR" sz="5400" dirty="0" smtClean="0">
                <a:solidFill>
                  <a:srgbClr val="00B050"/>
                </a:solidFill>
              </a:rPr>
              <a:t>20-Os </a:t>
            </a:r>
            <a:r>
              <a:rPr lang="pt-BR" sz="5400" dirty="0">
                <a:solidFill>
                  <a:srgbClr val="00B050"/>
                </a:solidFill>
              </a:rPr>
              <a:t>diretores escolares, do Centro de Educação Infantil, </a:t>
            </a:r>
            <a:r>
              <a:rPr lang="pt-BR" sz="5400" dirty="0" smtClean="0">
                <a:solidFill>
                  <a:srgbClr val="00B050"/>
                </a:solidFill>
              </a:rPr>
              <a:t>Ensino Especializado e Supervisor da Escola Municipal de Música e de Línguas e Educação Múltipla reivindicam o recebimento do aceso no percentual de 5% a cada período de 3 anos de efetivo exercício. </a:t>
            </a:r>
          </a:p>
          <a:p>
            <a:pPr marL="0" indent="0" algn="ctr">
              <a:buNone/>
            </a:pPr>
            <a:r>
              <a:rPr lang="pt-BR" sz="5400" dirty="0">
                <a:solidFill>
                  <a:srgbClr val="FF0000"/>
                </a:solidFill>
              </a:rPr>
              <a:t>Será estudado com o Cid, secretário de Educação.</a:t>
            </a:r>
            <a:r>
              <a:rPr lang="pt-BR" sz="5400" dirty="0">
                <a:solidFill>
                  <a:srgbClr val="00B050"/>
                </a:solidFill>
              </a:rPr>
              <a:t> </a:t>
            </a:r>
            <a:endParaRPr lang="pt-BR" sz="5400" dirty="0"/>
          </a:p>
          <a:p>
            <a:pPr marL="0" indent="0" algn="ctr">
              <a:buNone/>
            </a:pPr>
            <a:endParaRPr lang="pt-BR" sz="5400"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1" y="5484343"/>
            <a:ext cx="1690412" cy="1265635"/>
          </a:xfrm>
          <a:prstGeom prst="rect">
            <a:avLst/>
          </a:prstGeom>
        </p:spPr>
      </p:pic>
    </p:spTree>
    <p:extLst>
      <p:ext uri="{BB962C8B-B14F-4D97-AF65-F5344CB8AC3E}">
        <p14:creationId xmlns:p14="http://schemas.microsoft.com/office/powerpoint/2010/main" val="2865900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65495" y="218364"/>
            <a:ext cx="10515600" cy="6176963"/>
          </a:xfrm>
        </p:spPr>
        <p:txBody>
          <a:bodyPr>
            <a:noAutofit/>
          </a:bodyPr>
          <a:lstStyle/>
          <a:p>
            <a:pPr marL="0" indent="0" algn="ctr">
              <a:buNone/>
            </a:pPr>
            <a:r>
              <a:rPr lang="pt-BR" sz="4400" dirty="0" smtClean="0">
                <a:solidFill>
                  <a:srgbClr val="00B050"/>
                </a:solidFill>
              </a:rPr>
              <a:t>21-Os diretores escolares, de Centro de Educação Infantil, Ensino Especializado e Supervisor da Escola Municipal de Música e de Línguas e Educação Múltipla solicitam atualização “Estrutura Administrativa” no que se refere aos vencimentos, dos mesmos, considerando o grau de complexidade das funções exercidas. </a:t>
            </a:r>
          </a:p>
          <a:p>
            <a:pPr marL="0" indent="0" algn="ctr">
              <a:buNone/>
            </a:pPr>
            <a:r>
              <a:rPr lang="pt-BR" sz="4400" dirty="0">
                <a:solidFill>
                  <a:srgbClr val="FF0000"/>
                </a:solidFill>
              </a:rPr>
              <a:t>Será estudado com o Cid, secretário de Educação.</a:t>
            </a:r>
            <a:r>
              <a:rPr lang="pt-BR" sz="4400" dirty="0">
                <a:solidFill>
                  <a:srgbClr val="00B050"/>
                </a:solidFill>
              </a:rPr>
              <a:t> </a:t>
            </a:r>
            <a:endParaRPr lang="pt-BR" sz="4400" dirty="0"/>
          </a:p>
          <a:p>
            <a:pPr marL="0" indent="0" algn="ctr">
              <a:buNone/>
            </a:pPr>
            <a:endParaRPr lang="pt-BR" sz="4800" dirty="0" smtClean="0">
              <a:solidFill>
                <a:srgbClr val="00B050"/>
              </a:solidFill>
            </a:endParaRPr>
          </a:p>
          <a:p>
            <a:pPr marL="0" indent="0" algn="ctr">
              <a:buNone/>
            </a:pPr>
            <a:endParaRPr lang="pt-BR" sz="4800"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1" y="5484343"/>
            <a:ext cx="1690412" cy="1265635"/>
          </a:xfrm>
          <a:prstGeom prst="rect">
            <a:avLst/>
          </a:prstGeom>
        </p:spPr>
      </p:pic>
    </p:spTree>
    <p:extLst>
      <p:ext uri="{BB962C8B-B14F-4D97-AF65-F5344CB8AC3E}">
        <p14:creationId xmlns:p14="http://schemas.microsoft.com/office/powerpoint/2010/main" val="1616510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245660"/>
            <a:ext cx="10515600" cy="5931303"/>
          </a:xfrm>
        </p:spPr>
        <p:txBody>
          <a:bodyPr>
            <a:normAutofit lnSpcReduction="10000"/>
          </a:bodyPr>
          <a:lstStyle/>
          <a:p>
            <a:pPr marL="0" indent="0" algn="ctr">
              <a:buNone/>
            </a:pPr>
            <a:r>
              <a:rPr lang="pt-BR" sz="4400" dirty="0" smtClean="0">
                <a:solidFill>
                  <a:srgbClr val="00B050"/>
                </a:solidFill>
              </a:rPr>
              <a:t>22-Adequação do pagamento do AEJ (Adicional de Extensão de Jornada) conforme o piso do magistério, considerando que o mesmo não compõe o vencimento base, consequentemente não entra nos cálculos dos demais adicionais e benefícios (Ofício enviado à Secretaria de Educação, em anexo). </a:t>
            </a:r>
          </a:p>
          <a:p>
            <a:pPr marL="0" indent="0" algn="ctr">
              <a:buNone/>
            </a:pPr>
            <a:r>
              <a:rPr lang="pt-BR" sz="4400" dirty="0" smtClean="0">
                <a:solidFill>
                  <a:srgbClr val="FF0000"/>
                </a:solidFill>
              </a:rPr>
              <a:t>Será realizada uma reunião com os professores.</a:t>
            </a:r>
            <a:endParaRPr lang="pt-BR" sz="4400" dirty="0">
              <a:solidFill>
                <a:srgbClr val="FF0000"/>
              </a:solidFill>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1" y="5484343"/>
            <a:ext cx="1690412" cy="1265635"/>
          </a:xfrm>
          <a:prstGeom prst="rect">
            <a:avLst/>
          </a:prstGeom>
        </p:spPr>
      </p:pic>
    </p:spTree>
    <p:extLst>
      <p:ext uri="{BB962C8B-B14F-4D97-AF65-F5344CB8AC3E}">
        <p14:creationId xmlns:p14="http://schemas.microsoft.com/office/powerpoint/2010/main" val="2437420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1" y="5722886"/>
            <a:ext cx="1371808" cy="1027092"/>
          </a:xfrm>
          <a:prstGeom prst="rect">
            <a:avLst/>
          </a:prstGeom>
        </p:spPr>
      </p:pic>
      <p:sp>
        <p:nvSpPr>
          <p:cNvPr id="3" name="Espaço Reservado para Conteúdo 2"/>
          <p:cNvSpPr>
            <a:spLocks noGrp="1"/>
          </p:cNvSpPr>
          <p:nvPr>
            <p:ph idx="1"/>
          </p:nvPr>
        </p:nvSpPr>
        <p:spPr>
          <a:xfrm>
            <a:off x="347730" y="103031"/>
            <a:ext cx="11526591" cy="6310648"/>
          </a:xfrm>
        </p:spPr>
        <p:txBody>
          <a:bodyPr>
            <a:normAutofit fontScale="62500" lnSpcReduction="20000"/>
          </a:bodyPr>
          <a:lstStyle/>
          <a:p>
            <a:pPr marL="0" indent="0" algn="ctr">
              <a:buNone/>
            </a:pPr>
            <a:r>
              <a:rPr lang="pt-BR" sz="8000" dirty="0" smtClean="0">
                <a:solidFill>
                  <a:srgbClr val="00B050"/>
                </a:solidFill>
              </a:rPr>
              <a:t>23-Ajuda </a:t>
            </a:r>
            <a:r>
              <a:rPr lang="pt-BR" sz="8000" dirty="0">
                <a:solidFill>
                  <a:srgbClr val="00B050"/>
                </a:solidFill>
              </a:rPr>
              <a:t>para o transporte dos agentes comunitários </a:t>
            </a:r>
            <a:r>
              <a:rPr lang="pt-BR" sz="8000" dirty="0" smtClean="0">
                <a:solidFill>
                  <a:srgbClr val="00B050"/>
                </a:solidFill>
              </a:rPr>
              <a:t>de saúde, </a:t>
            </a:r>
            <a:r>
              <a:rPr lang="pt-BR" sz="8000" dirty="0">
                <a:solidFill>
                  <a:srgbClr val="00B050"/>
                </a:solidFill>
              </a:rPr>
              <a:t>da zona rural, pois estes vivem uma situação diferenciada. </a:t>
            </a:r>
            <a:r>
              <a:rPr lang="pt-BR" sz="8000" dirty="0" smtClean="0">
                <a:solidFill>
                  <a:srgbClr val="00B050"/>
                </a:solidFill>
              </a:rPr>
              <a:t>Têm </a:t>
            </a:r>
            <a:r>
              <a:rPr lang="pt-BR" sz="8000" dirty="0">
                <a:solidFill>
                  <a:srgbClr val="00B050"/>
                </a:solidFill>
              </a:rPr>
              <a:t>que se locomover de casa para os </a:t>
            </a:r>
            <a:r>
              <a:rPr lang="pt-BR" sz="8000" dirty="0" err="1">
                <a:solidFill>
                  <a:srgbClr val="00B050"/>
                </a:solidFill>
              </a:rPr>
              <a:t>PSF’s</a:t>
            </a:r>
            <a:r>
              <a:rPr lang="pt-BR" sz="8000" dirty="0">
                <a:solidFill>
                  <a:srgbClr val="00B050"/>
                </a:solidFill>
              </a:rPr>
              <a:t> e </a:t>
            </a:r>
            <a:r>
              <a:rPr lang="pt-BR" sz="8000" dirty="0" smtClean="0">
                <a:solidFill>
                  <a:srgbClr val="00B050"/>
                </a:solidFill>
              </a:rPr>
              <a:t>destes </a:t>
            </a:r>
            <a:r>
              <a:rPr lang="pt-BR" sz="8000" dirty="0">
                <a:solidFill>
                  <a:srgbClr val="00B050"/>
                </a:solidFill>
              </a:rPr>
              <a:t>para o local de trabalho, que normalmente ficam a quilômetros de distância. Precisam utilizar veículos </a:t>
            </a:r>
            <a:r>
              <a:rPr lang="pt-BR" sz="8000" dirty="0" smtClean="0">
                <a:solidFill>
                  <a:srgbClr val="00B050"/>
                </a:solidFill>
              </a:rPr>
              <a:t>próprios (motos, </a:t>
            </a:r>
            <a:r>
              <a:rPr lang="pt-BR" sz="8000" dirty="0" err="1" smtClean="0">
                <a:solidFill>
                  <a:srgbClr val="00B050"/>
                </a:solidFill>
              </a:rPr>
              <a:t>etc</a:t>
            </a:r>
            <a:r>
              <a:rPr lang="pt-BR" sz="8000" dirty="0" smtClean="0">
                <a:solidFill>
                  <a:srgbClr val="00B050"/>
                </a:solidFill>
              </a:rPr>
              <a:t>), </a:t>
            </a:r>
            <a:r>
              <a:rPr lang="pt-BR" sz="8000" dirty="0">
                <a:solidFill>
                  <a:srgbClr val="00B050"/>
                </a:solidFill>
              </a:rPr>
              <a:t>pagam pela travessia de barco, dentre outros</a:t>
            </a:r>
            <a:r>
              <a:rPr lang="pt-BR" sz="8000" dirty="0" smtClean="0">
                <a:solidFill>
                  <a:srgbClr val="00B050"/>
                </a:solidFill>
              </a:rPr>
              <a:t>.</a:t>
            </a:r>
          </a:p>
          <a:p>
            <a:pPr marL="0" indent="0" algn="ctr">
              <a:buNone/>
            </a:pPr>
            <a:r>
              <a:rPr lang="pt-BR" sz="8000" dirty="0" smtClean="0">
                <a:solidFill>
                  <a:srgbClr val="FF0000"/>
                </a:solidFill>
              </a:rPr>
              <a:t>Agendar uma reunião com o secretário Leandro.</a:t>
            </a:r>
            <a:endParaRPr lang="pt-BR" sz="8000" dirty="0">
              <a:solidFill>
                <a:srgbClr val="FF0000"/>
              </a:solidFill>
            </a:endParaRPr>
          </a:p>
          <a:p>
            <a:pPr marL="0" indent="0">
              <a:buNone/>
            </a:pPr>
            <a:endParaRPr lang="pt-BR" dirty="0"/>
          </a:p>
        </p:txBody>
      </p:sp>
    </p:spTree>
    <p:extLst>
      <p:ext uri="{BB962C8B-B14F-4D97-AF65-F5344CB8AC3E}">
        <p14:creationId xmlns:p14="http://schemas.microsoft.com/office/powerpoint/2010/main" val="20385407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119116" y="696037"/>
            <a:ext cx="9635320" cy="5170646"/>
          </a:xfrm>
          <a:prstGeom prst="rect">
            <a:avLst/>
          </a:prstGeom>
        </p:spPr>
        <p:txBody>
          <a:bodyPr wrap="square">
            <a:spAutoFit/>
          </a:bodyPr>
          <a:lstStyle/>
          <a:p>
            <a:pPr algn="ctr"/>
            <a:r>
              <a:rPr lang="pt-BR" sz="5500" dirty="0" smtClean="0">
                <a:solidFill>
                  <a:srgbClr val="00B050"/>
                </a:solidFill>
              </a:rPr>
              <a:t>24-Equiparação salarial das categorias bombeiros</a:t>
            </a:r>
            <a:r>
              <a:rPr lang="pt-BR" sz="5500" dirty="0">
                <a:solidFill>
                  <a:srgbClr val="00B050"/>
                </a:solidFill>
              </a:rPr>
              <a:t>, pintores, pedreiros, eletricistas, motoristas e </a:t>
            </a:r>
            <a:r>
              <a:rPr lang="pt-BR" sz="5500" dirty="0" smtClean="0">
                <a:solidFill>
                  <a:srgbClr val="00B050"/>
                </a:solidFill>
              </a:rPr>
              <a:t>mecânicos </a:t>
            </a:r>
            <a:r>
              <a:rPr lang="pt-BR" sz="5500" dirty="0">
                <a:solidFill>
                  <a:srgbClr val="00B050"/>
                </a:solidFill>
              </a:rPr>
              <a:t>com os operadores de máquinas</a:t>
            </a:r>
            <a:r>
              <a:rPr lang="pt-BR" sz="5500" dirty="0" smtClean="0">
                <a:solidFill>
                  <a:srgbClr val="00B050"/>
                </a:solidFill>
              </a:rPr>
              <a:t>.</a:t>
            </a:r>
          </a:p>
          <a:p>
            <a:pPr algn="ctr"/>
            <a:r>
              <a:rPr lang="pt-BR" sz="5500" dirty="0" smtClean="0">
                <a:solidFill>
                  <a:srgbClr val="FF0000"/>
                </a:solidFill>
              </a:rPr>
              <a:t>Não tem. </a:t>
            </a:r>
            <a:endParaRPr lang="pt-BR" sz="5500" dirty="0">
              <a:solidFill>
                <a:srgbClr val="FF0000"/>
              </a:solidFill>
            </a:endParaRPr>
          </a:p>
        </p:txBody>
      </p:sp>
      <p:pic>
        <p:nvPicPr>
          <p:cNvPr id="3" name="Image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20393714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409433" y="177421"/>
            <a:ext cx="11436824" cy="5755422"/>
          </a:xfrm>
          <a:prstGeom prst="rect">
            <a:avLst/>
          </a:prstGeom>
        </p:spPr>
        <p:txBody>
          <a:bodyPr wrap="square">
            <a:spAutoFit/>
          </a:bodyPr>
          <a:lstStyle/>
          <a:p>
            <a:r>
              <a:rPr lang="pt-BR" sz="4600" dirty="0" smtClean="0">
                <a:solidFill>
                  <a:srgbClr val="00B050"/>
                </a:solidFill>
              </a:rPr>
              <a:t>25-Reivindicações </a:t>
            </a:r>
            <a:r>
              <a:rPr lang="pt-BR" sz="4600" dirty="0">
                <a:solidFill>
                  <a:srgbClr val="00B050"/>
                </a:solidFill>
              </a:rPr>
              <a:t>do Abrigo:</a:t>
            </a:r>
          </a:p>
          <a:p>
            <a:r>
              <a:rPr lang="pt-BR" sz="4600" dirty="0">
                <a:solidFill>
                  <a:srgbClr val="00B050"/>
                </a:solidFill>
              </a:rPr>
              <a:t>   </a:t>
            </a:r>
            <a:r>
              <a:rPr lang="pt-BR" sz="4600" dirty="0" smtClean="0">
                <a:solidFill>
                  <a:srgbClr val="00B050"/>
                </a:solidFill>
              </a:rPr>
              <a:t>     1- </a:t>
            </a:r>
            <a:r>
              <a:rPr lang="pt-BR" sz="4600" dirty="0">
                <a:solidFill>
                  <a:srgbClr val="00B050"/>
                </a:solidFill>
              </a:rPr>
              <a:t>regulamentação da função de </a:t>
            </a:r>
            <a:r>
              <a:rPr lang="pt-BR" sz="4600" dirty="0" smtClean="0">
                <a:solidFill>
                  <a:srgbClr val="00B050"/>
                </a:solidFill>
              </a:rPr>
              <a:t>   cuidador </a:t>
            </a:r>
            <a:r>
              <a:rPr lang="pt-BR" sz="4600" dirty="0">
                <a:solidFill>
                  <a:srgbClr val="00B050"/>
                </a:solidFill>
              </a:rPr>
              <a:t>social;</a:t>
            </a:r>
          </a:p>
          <a:p>
            <a:r>
              <a:rPr lang="pt-BR" sz="4600" dirty="0">
                <a:solidFill>
                  <a:srgbClr val="00B050"/>
                </a:solidFill>
              </a:rPr>
              <a:t>   </a:t>
            </a:r>
            <a:r>
              <a:rPr lang="pt-BR" sz="4600" dirty="0" smtClean="0">
                <a:solidFill>
                  <a:srgbClr val="00B050"/>
                </a:solidFill>
              </a:rPr>
              <a:t>     2- regulamentar escala Barcelos;</a:t>
            </a:r>
            <a:endParaRPr lang="pt-BR" sz="4600" dirty="0">
              <a:solidFill>
                <a:srgbClr val="00B050"/>
              </a:solidFill>
            </a:endParaRPr>
          </a:p>
          <a:p>
            <a:r>
              <a:rPr lang="pt-BR" sz="4600" dirty="0">
                <a:solidFill>
                  <a:srgbClr val="00B050"/>
                </a:solidFill>
              </a:rPr>
              <a:t>   </a:t>
            </a:r>
            <a:r>
              <a:rPr lang="pt-BR" sz="4600" dirty="0" smtClean="0">
                <a:solidFill>
                  <a:srgbClr val="00B050"/>
                </a:solidFill>
              </a:rPr>
              <a:t>     3- </a:t>
            </a:r>
            <a:r>
              <a:rPr lang="pt-BR" sz="4600" dirty="0">
                <a:solidFill>
                  <a:srgbClr val="00B050"/>
                </a:solidFill>
              </a:rPr>
              <a:t>salário defasado;</a:t>
            </a:r>
          </a:p>
          <a:p>
            <a:r>
              <a:rPr lang="pt-BR" sz="4600" dirty="0">
                <a:solidFill>
                  <a:srgbClr val="00B050"/>
                </a:solidFill>
              </a:rPr>
              <a:t>   </a:t>
            </a:r>
            <a:r>
              <a:rPr lang="pt-BR" sz="4600" dirty="0" smtClean="0">
                <a:solidFill>
                  <a:srgbClr val="00B050"/>
                </a:solidFill>
              </a:rPr>
              <a:t>     4- </a:t>
            </a:r>
            <a:r>
              <a:rPr lang="pt-BR" sz="4600" dirty="0">
                <a:solidFill>
                  <a:srgbClr val="00B050"/>
                </a:solidFill>
              </a:rPr>
              <a:t>atribuições </a:t>
            </a:r>
            <a:r>
              <a:rPr lang="pt-BR" sz="4600" dirty="0" smtClean="0">
                <a:solidFill>
                  <a:srgbClr val="00B050"/>
                </a:solidFill>
              </a:rPr>
              <a:t>regulamentadas (em anexo);</a:t>
            </a:r>
            <a:endParaRPr lang="pt-BR" sz="4600" dirty="0">
              <a:solidFill>
                <a:srgbClr val="00B050"/>
              </a:solidFill>
            </a:endParaRPr>
          </a:p>
          <a:p>
            <a:r>
              <a:rPr lang="pt-BR" sz="4600" dirty="0">
                <a:solidFill>
                  <a:srgbClr val="00B050"/>
                </a:solidFill>
              </a:rPr>
              <a:t>   </a:t>
            </a:r>
            <a:r>
              <a:rPr lang="pt-BR" sz="4600" dirty="0" smtClean="0">
                <a:solidFill>
                  <a:srgbClr val="00B050"/>
                </a:solidFill>
              </a:rPr>
              <a:t>     5- </a:t>
            </a:r>
            <a:r>
              <a:rPr lang="pt-BR" sz="4600" dirty="0">
                <a:solidFill>
                  <a:srgbClr val="00B050"/>
                </a:solidFill>
              </a:rPr>
              <a:t>critérios para </a:t>
            </a:r>
            <a:r>
              <a:rPr lang="pt-BR" sz="4600" dirty="0" smtClean="0">
                <a:solidFill>
                  <a:srgbClr val="00B050"/>
                </a:solidFill>
              </a:rPr>
              <a:t>ingresso. </a:t>
            </a:r>
          </a:p>
          <a:p>
            <a:pPr algn="ctr"/>
            <a:r>
              <a:rPr lang="pt-BR" sz="4600" dirty="0" smtClean="0">
                <a:solidFill>
                  <a:srgbClr val="FF0000"/>
                </a:solidFill>
              </a:rPr>
              <a:t>Não </a:t>
            </a:r>
            <a:r>
              <a:rPr lang="pt-BR" sz="4600" dirty="0">
                <a:solidFill>
                  <a:srgbClr val="FF0000"/>
                </a:solidFill>
              </a:rPr>
              <a:t>tem. </a:t>
            </a:r>
            <a:endParaRPr lang="pt-BR" sz="4400" dirty="0">
              <a:solidFill>
                <a:srgbClr val="00B050"/>
              </a:solidFill>
            </a:endParaRPr>
          </a:p>
        </p:txBody>
      </p:sp>
      <p:pic>
        <p:nvPicPr>
          <p:cNvPr id="3" name="Image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4578" y="5443917"/>
            <a:ext cx="1653263" cy="1237821"/>
          </a:xfrm>
          <a:prstGeom prst="rect">
            <a:avLst/>
          </a:prstGeom>
        </p:spPr>
      </p:pic>
    </p:spTree>
    <p:extLst>
      <p:ext uri="{BB962C8B-B14F-4D97-AF65-F5344CB8AC3E}">
        <p14:creationId xmlns:p14="http://schemas.microsoft.com/office/powerpoint/2010/main" val="19374926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a:bodyPr>
          <a:lstStyle/>
          <a:p>
            <a:pPr algn="ctr">
              <a:buNone/>
            </a:pPr>
            <a:r>
              <a:rPr lang="pt-BR" sz="8000" dirty="0" smtClean="0">
                <a:solidFill>
                  <a:srgbClr val="00B050"/>
                </a:solidFill>
              </a:rPr>
              <a:t>26-Seguro de vida para motoristas.</a:t>
            </a:r>
          </a:p>
          <a:p>
            <a:pPr algn="ctr">
              <a:buNone/>
            </a:pPr>
            <a:r>
              <a:rPr lang="pt-BR" sz="8000" dirty="0">
                <a:solidFill>
                  <a:srgbClr val="FF0000"/>
                </a:solidFill>
              </a:rPr>
              <a:t>Não tem. </a:t>
            </a:r>
          </a:p>
          <a:p>
            <a:pPr algn="ctr">
              <a:buNone/>
            </a:pPr>
            <a:endParaRPr lang="pt-BR" sz="8000" dirty="0">
              <a:solidFill>
                <a:srgbClr val="00B050"/>
              </a:solidFill>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lnSpcReduction="10000"/>
          </a:bodyPr>
          <a:lstStyle/>
          <a:p>
            <a:pPr algn="ctr">
              <a:buNone/>
            </a:pPr>
            <a:r>
              <a:rPr lang="pt-BR" sz="8000" dirty="0" smtClean="0">
                <a:solidFill>
                  <a:srgbClr val="00B050"/>
                </a:solidFill>
                <a:latin typeface="+mj-lt"/>
              </a:rPr>
              <a:t>27-Volta do lanche para servidores da Gestão Ambiental.</a:t>
            </a:r>
          </a:p>
          <a:p>
            <a:pPr algn="ctr">
              <a:buNone/>
            </a:pPr>
            <a:r>
              <a:rPr lang="pt-BR" sz="8000" dirty="0" smtClean="0">
                <a:solidFill>
                  <a:srgbClr val="FF0000"/>
                </a:solidFill>
                <a:latin typeface="+mj-lt"/>
              </a:rPr>
              <a:t>Tem possibilidades.</a:t>
            </a:r>
            <a:endParaRPr lang="pt-BR" sz="8000" dirty="0">
              <a:solidFill>
                <a:srgbClr val="FF0000"/>
              </a:solidFill>
              <a:latin typeface="+mj-lt"/>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914400"/>
            <a:ext cx="10515600" cy="5262563"/>
          </a:xfrm>
        </p:spPr>
        <p:txBody>
          <a:bodyPr>
            <a:normAutofit/>
          </a:bodyPr>
          <a:lstStyle/>
          <a:p>
            <a:pPr algn="ctr">
              <a:buNone/>
            </a:pPr>
            <a:endParaRPr lang="pt-BR" sz="8000" dirty="0" smtClean="0">
              <a:solidFill>
                <a:srgbClr val="00B050"/>
              </a:solidFill>
            </a:endParaRPr>
          </a:p>
          <a:p>
            <a:pPr algn="ctr">
              <a:buNone/>
            </a:pPr>
            <a:r>
              <a:rPr lang="pt-BR" sz="8000" dirty="0" smtClean="0">
                <a:solidFill>
                  <a:srgbClr val="00B050"/>
                </a:solidFill>
              </a:rPr>
              <a:t>28-Piso salarial nacional dos ACS e ACE.</a:t>
            </a:r>
          </a:p>
          <a:p>
            <a:pPr algn="ctr">
              <a:buNone/>
            </a:pPr>
            <a:r>
              <a:rPr lang="pt-BR" sz="8000" dirty="0" smtClean="0">
                <a:solidFill>
                  <a:srgbClr val="FF0000"/>
                </a:solidFill>
              </a:rPr>
              <a:t>Sim.</a:t>
            </a:r>
            <a:endParaRPr lang="pt-BR" sz="8000" dirty="0">
              <a:solidFill>
                <a:srgbClr val="FF0000"/>
              </a:solidFill>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150124"/>
            <a:ext cx="10515600" cy="6359857"/>
          </a:xfrm>
        </p:spPr>
        <p:txBody>
          <a:bodyPr>
            <a:normAutofit fontScale="70000" lnSpcReduction="20000"/>
          </a:bodyPr>
          <a:lstStyle/>
          <a:p>
            <a:pPr algn="ctr">
              <a:buNone/>
            </a:pPr>
            <a:r>
              <a:rPr lang="pt-BR" sz="8000" dirty="0" smtClean="0">
                <a:solidFill>
                  <a:srgbClr val="00B050"/>
                </a:solidFill>
              </a:rPr>
              <a:t>29-Piso Salarial Nacional para profissionais do Magistério.</a:t>
            </a:r>
          </a:p>
          <a:p>
            <a:pPr marL="0" indent="0" algn="ctr" fontAlgn="base">
              <a:buNone/>
            </a:pPr>
            <a:r>
              <a:rPr lang="pt-BR" sz="8000" dirty="0" smtClean="0">
                <a:solidFill>
                  <a:srgbClr val="FF0000"/>
                </a:solidFill>
              </a:rPr>
              <a:t>*40 </a:t>
            </a:r>
            <a:r>
              <a:rPr lang="pt-BR" sz="8000" dirty="0">
                <a:solidFill>
                  <a:srgbClr val="FF0000"/>
                </a:solidFill>
              </a:rPr>
              <a:t>horas semanais: R$2.886,24 (reajuste integral de 12,84%)</a:t>
            </a:r>
          </a:p>
          <a:p>
            <a:pPr marL="0" indent="0" algn="ctr" fontAlgn="base">
              <a:buNone/>
            </a:pPr>
            <a:r>
              <a:rPr lang="pt-BR" sz="8000" dirty="0" smtClean="0">
                <a:solidFill>
                  <a:srgbClr val="FF0000"/>
                </a:solidFill>
              </a:rPr>
              <a:t>*30 </a:t>
            </a:r>
            <a:r>
              <a:rPr lang="pt-BR" sz="8000" dirty="0">
                <a:solidFill>
                  <a:srgbClr val="FF0000"/>
                </a:solidFill>
              </a:rPr>
              <a:t>horas semanais: R$2.164,68 (proporcional)</a:t>
            </a:r>
          </a:p>
          <a:p>
            <a:pPr marL="0" indent="0" algn="ctr" fontAlgn="base">
              <a:buNone/>
            </a:pPr>
            <a:r>
              <a:rPr lang="pt-BR" sz="8000" dirty="0" smtClean="0">
                <a:solidFill>
                  <a:srgbClr val="FF0000"/>
                </a:solidFill>
              </a:rPr>
              <a:t>*24 </a:t>
            </a:r>
            <a:r>
              <a:rPr lang="pt-BR" sz="8000" dirty="0">
                <a:solidFill>
                  <a:srgbClr val="FF0000"/>
                </a:solidFill>
              </a:rPr>
              <a:t>horas semanais: R$1.731,74 (proporcional</a:t>
            </a:r>
            <a:r>
              <a:rPr lang="pt-BR" sz="8000" dirty="0" smtClean="0">
                <a:solidFill>
                  <a:srgbClr val="FF0000"/>
                </a:solidFill>
              </a:rPr>
              <a:t>)</a:t>
            </a:r>
          </a:p>
          <a:p>
            <a:pPr marL="0" indent="0" algn="ctr" fontAlgn="base">
              <a:buNone/>
            </a:pPr>
            <a:r>
              <a:rPr lang="pt-BR" sz="5800" dirty="0">
                <a:solidFill>
                  <a:srgbClr val="FF0000"/>
                </a:solidFill>
              </a:rPr>
              <a:t>*</a:t>
            </a:r>
            <a:r>
              <a:rPr lang="pt-BR" sz="5800" dirty="0" smtClean="0">
                <a:solidFill>
                  <a:srgbClr val="FF0000"/>
                </a:solidFill>
              </a:rPr>
              <a:t>Cálculo feito pela Sec. Educação</a:t>
            </a:r>
            <a:endParaRPr lang="pt-BR" sz="5800" dirty="0">
              <a:solidFill>
                <a:srgbClr val="FF0000"/>
              </a:solidFill>
            </a:endParaRPr>
          </a:p>
          <a:p>
            <a:pPr algn="ctr">
              <a:buNone/>
            </a:pPr>
            <a:endParaRPr lang="pt-BR" sz="8000" dirty="0">
              <a:solidFill>
                <a:srgbClr val="00B050"/>
              </a:solidFill>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502276"/>
            <a:ext cx="10515600" cy="5674687"/>
          </a:xfrm>
        </p:spPr>
        <p:txBody>
          <a:bodyPr>
            <a:normAutofit fontScale="85000" lnSpcReduction="10000"/>
          </a:bodyPr>
          <a:lstStyle/>
          <a:p>
            <a:pPr marL="0" lvl="0" indent="0" algn="ctr">
              <a:buNone/>
            </a:pPr>
            <a:r>
              <a:rPr lang="pt-BR" sz="8000" dirty="0" smtClean="0">
                <a:solidFill>
                  <a:srgbClr val="00B050"/>
                </a:solidFill>
              </a:rPr>
              <a:t>3-Vale-transporte</a:t>
            </a:r>
            <a:r>
              <a:rPr lang="pt-BR" sz="8000" dirty="0">
                <a:solidFill>
                  <a:srgbClr val="00B050"/>
                </a:solidFill>
              </a:rPr>
              <a:t>, (licitação em vias de renegociação) para todos os servidores públicos municipais de Formiga, que necessitarem</a:t>
            </a:r>
            <a:r>
              <a:rPr lang="pt-BR" sz="8000" dirty="0" smtClean="0">
                <a:solidFill>
                  <a:srgbClr val="00B050"/>
                </a:solidFill>
              </a:rPr>
              <a:t>.</a:t>
            </a:r>
          </a:p>
          <a:p>
            <a:pPr marL="0" lvl="0" indent="0" algn="ctr">
              <a:buNone/>
            </a:pPr>
            <a:r>
              <a:rPr lang="pt-BR" sz="8000" dirty="0" smtClean="0">
                <a:solidFill>
                  <a:srgbClr val="FF0000"/>
                </a:solidFill>
              </a:rPr>
              <a:t>Não tem como agora</a:t>
            </a:r>
            <a:endParaRPr lang="pt-BR" sz="8000" dirty="0">
              <a:solidFill>
                <a:srgbClr val="FF000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35527657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782781" y="150126"/>
            <a:ext cx="10515600" cy="6482686"/>
          </a:xfrm>
        </p:spPr>
        <p:txBody>
          <a:bodyPr>
            <a:noAutofit/>
          </a:bodyPr>
          <a:lstStyle/>
          <a:p>
            <a:pPr algn="ctr">
              <a:buNone/>
            </a:pPr>
            <a:r>
              <a:rPr lang="pt-BR" sz="6600" dirty="0" smtClean="0">
                <a:solidFill>
                  <a:srgbClr val="00B050"/>
                </a:solidFill>
              </a:rPr>
              <a:t>30-Redução da carga horária para servidores portadores de necessidades especiais (em anexo).</a:t>
            </a:r>
          </a:p>
          <a:p>
            <a:pPr algn="ctr">
              <a:buNone/>
            </a:pPr>
            <a:r>
              <a:rPr lang="pt-BR" sz="6600" dirty="0" smtClean="0">
                <a:solidFill>
                  <a:srgbClr val="FF0000"/>
                </a:solidFill>
              </a:rPr>
              <a:t>Não tem como fazer, pois não tem fundamento legal.</a:t>
            </a:r>
            <a:endParaRPr lang="pt-BR" sz="6600" dirty="0">
              <a:solidFill>
                <a:srgbClr val="FF0000"/>
              </a:solidFill>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0931" y="0"/>
            <a:ext cx="11677212" cy="6496334"/>
          </a:xfrm>
        </p:spPr>
        <p:txBody>
          <a:bodyPr>
            <a:noAutofit/>
          </a:bodyPr>
          <a:lstStyle/>
          <a:p>
            <a:pPr algn="ctr">
              <a:buNone/>
            </a:pPr>
            <a:r>
              <a:rPr lang="pt-BR" sz="7200" dirty="0" smtClean="0">
                <a:solidFill>
                  <a:srgbClr val="00B050"/>
                </a:solidFill>
              </a:rPr>
              <a:t>31-Insalubridade para todas as serventes escolares (sem revezamento).</a:t>
            </a:r>
            <a:r>
              <a:rPr lang="pt-BR" sz="7200" dirty="0">
                <a:solidFill>
                  <a:srgbClr val="FF0000"/>
                </a:solidFill>
              </a:rPr>
              <a:t> </a:t>
            </a:r>
            <a:endParaRPr lang="pt-BR" sz="7200" dirty="0" smtClean="0">
              <a:solidFill>
                <a:srgbClr val="FF0000"/>
              </a:solidFill>
            </a:endParaRPr>
          </a:p>
          <a:p>
            <a:pPr algn="ctr">
              <a:buNone/>
            </a:pPr>
            <a:r>
              <a:rPr lang="pt-BR" sz="7200" dirty="0" smtClean="0">
                <a:solidFill>
                  <a:srgbClr val="FF0000"/>
                </a:solidFill>
              </a:rPr>
              <a:t>Não </a:t>
            </a:r>
            <a:r>
              <a:rPr lang="pt-BR" sz="7200" dirty="0">
                <a:solidFill>
                  <a:srgbClr val="FF0000"/>
                </a:solidFill>
              </a:rPr>
              <a:t>pode ser pago sem o servidor estar exercendo a função insalubre</a:t>
            </a:r>
            <a:r>
              <a:rPr lang="pt-BR" sz="7200" dirty="0" smtClean="0">
                <a:solidFill>
                  <a:srgbClr val="FF0000"/>
                </a:solidFill>
              </a:rPr>
              <a:t>.</a:t>
            </a:r>
            <a:endParaRPr lang="pt-BR" sz="7200" dirty="0">
              <a:solidFill>
                <a:srgbClr val="FF0000"/>
              </a:solidFill>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797256" y="334370"/>
            <a:ext cx="10994409" cy="5957248"/>
          </a:xfrm>
        </p:spPr>
        <p:txBody>
          <a:bodyPr>
            <a:normAutofit/>
          </a:bodyPr>
          <a:lstStyle/>
          <a:p>
            <a:pPr marL="0" indent="0" algn="ctr">
              <a:buNone/>
            </a:pPr>
            <a:r>
              <a:rPr lang="pt-BR" sz="8800" dirty="0" smtClean="0">
                <a:solidFill>
                  <a:srgbClr val="00B050"/>
                </a:solidFill>
              </a:rPr>
              <a:t>32-Reajuste de 20% para operador da ETA (</a:t>
            </a:r>
            <a:r>
              <a:rPr lang="pt-BR" sz="8800" dirty="0" err="1" smtClean="0">
                <a:solidFill>
                  <a:srgbClr val="00B050"/>
                </a:solidFill>
              </a:rPr>
              <a:t>Saae</a:t>
            </a:r>
            <a:r>
              <a:rPr lang="pt-BR" sz="8800" dirty="0" smtClean="0">
                <a:solidFill>
                  <a:srgbClr val="00B050"/>
                </a:solidFill>
              </a:rPr>
              <a:t>).</a:t>
            </a:r>
          </a:p>
          <a:p>
            <a:pPr marL="0" indent="0" algn="ctr">
              <a:buNone/>
            </a:pPr>
            <a:r>
              <a:rPr lang="pt-BR" sz="8800" dirty="0" smtClean="0">
                <a:solidFill>
                  <a:srgbClr val="FF0000"/>
                </a:solidFill>
              </a:rPr>
              <a:t>Não tem. </a:t>
            </a:r>
            <a:r>
              <a:rPr lang="pt-BR" sz="8800" dirty="0" smtClean="0">
                <a:solidFill>
                  <a:srgbClr val="00B050"/>
                </a:solidFill>
              </a:rPr>
              <a:t> </a:t>
            </a:r>
            <a:endParaRPr lang="pt-BR" sz="8800" dirty="0">
              <a:solidFill>
                <a:srgbClr val="00B050"/>
              </a:solidFill>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20223203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729018" y="474496"/>
            <a:ext cx="10515600" cy="6253850"/>
          </a:xfrm>
        </p:spPr>
        <p:txBody>
          <a:bodyPr>
            <a:normAutofit fontScale="92500" lnSpcReduction="20000"/>
          </a:bodyPr>
          <a:lstStyle/>
          <a:p>
            <a:pPr marL="0" indent="0" algn="ctr">
              <a:buNone/>
            </a:pPr>
            <a:r>
              <a:rPr lang="pt-BR" sz="6000" dirty="0" smtClean="0">
                <a:solidFill>
                  <a:srgbClr val="00B050"/>
                </a:solidFill>
              </a:rPr>
              <a:t>33-Oito dias de folga após assinatura de contrato de união estável, conforme garantido em lei (Artigo 157, “a” da Lei Complementar 44</a:t>
            </a:r>
            <a:r>
              <a:rPr lang="en-US" sz="6000" dirty="0" smtClean="0">
                <a:solidFill>
                  <a:srgbClr val="00B050"/>
                </a:solidFill>
              </a:rPr>
              <a:t>/2011, do </a:t>
            </a:r>
            <a:r>
              <a:rPr lang="en-US" sz="6000" dirty="0" err="1" smtClean="0">
                <a:solidFill>
                  <a:srgbClr val="00B050"/>
                </a:solidFill>
              </a:rPr>
              <a:t>Estatuto</a:t>
            </a:r>
            <a:r>
              <a:rPr lang="en-US" sz="6000" dirty="0" smtClean="0">
                <a:solidFill>
                  <a:srgbClr val="00B050"/>
                </a:solidFill>
              </a:rPr>
              <a:t> da </a:t>
            </a:r>
            <a:r>
              <a:rPr lang="en-US" sz="6000" dirty="0" err="1" smtClean="0">
                <a:solidFill>
                  <a:srgbClr val="00B050"/>
                </a:solidFill>
              </a:rPr>
              <a:t>Educa</a:t>
            </a:r>
            <a:r>
              <a:rPr lang="pt-BR" sz="6000" dirty="0" err="1" smtClean="0">
                <a:solidFill>
                  <a:srgbClr val="00B050"/>
                </a:solidFill>
              </a:rPr>
              <a:t>ção</a:t>
            </a:r>
            <a:r>
              <a:rPr lang="pt-BR" sz="6000" dirty="0" smtClean="0">
                <a:solidFill>
                  <a:srgbClr val="00B050"/>
                </a:solidFill>
              </a:rPr>
              <a:t> e Artigo 155, III, “a” da Lei Complementar 41</a:t>
            </a:r>
            <a:r>
              <a:rPr lang="en-US" sz="6000" dirty="0" smtClean="0">
                <a:solidFill>
                  <a:srgbClr val="00B050"/>
                </a:solidFill>
              </a:rPr>
              <a:t>/2011.</a:t>
            </a:r>
            <a:r>
              <a:rPr lang="pt-BR" sz="6000" dirty="0" smtClean="0">
                <a:solidFill>
                  <a:srgbClr val="00B050"/>
                </a:solidFill>
              </a:rPr>
              <a:t> </a:t>
            </a:r>
          </a:p>
          <a:p>
            <a:pPr marL="0" indent="0" algn="ctr">
              <a:buNone/>
            </a:pPr>
            <a:r>
              <a:rPr lang="pt-BR" sz="6000" dirty="0" smtClean="0">
                <a:solidFill>
                  <a:srgbClr val="FF0000"/>
                </a:solidFill>
              </a:rPr>
              <a:t>Pode ser feito.</a:t>
            </a:r>
            <a:endParaRPr lang="pt-BR" sz="6000" dirty="0">
              <a:solidFill>
                <a:srgbClr val="FF0000"/>
              </a:solidFill>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24478297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177421"/>
            <a:ext cx="10515600" cy="6332561"/>
          </a:xfrm>
        </p:spPr>
        <p:txBody>
          <a:bodyPr>
            <a:noAutofit/>
          </a:bodyPr>
          <a:lstStyle/>
          <a:p>
            <a:pPr marL="0" indent="0" algn="ctr">
              <a:buNone/>
            </a:pPr>
            <a:r>
              <a:rPr lang="pt-BR" sz="4400" dirty="0" smtClean="0">
                <a:solidFill>
                  <a:srgbClr val="00B050"/>
                </a:solidFill>
              </a:rPr>
              <a:t>34-Coletores de lixo reivindicam que seja criado um protocolo de coleta de lixo na Santa Casa, constando que o lixo deverá ser colocado do lado externo, devidamente conferido, haja visto que estes têm que, além de adentrar nas dependências da Entidade, estão em constante risco biológico, fato que já ocorreram acidentes com materiais perfuro cortantes.</a:t>
            </a:r>
          </a:p>
          <a:p>
            <a:pPr marL="0" indent="0" algn="ctr">
              <a:buNone/>
            </a:pPr>
            <a:r>
              <a:rPr lang="pt-BR" sz="4400" dirty="0" smtClean="0">
                <a:solidFill>
                  <a:srgbClr val="FF0000"/>
                </a:solidFill>
              </a:rPr>
              <a:t>Em vias de ser solucionado.</a:t>
            </a:r>
            <a:endParaRPr lang="pt-BR" sz="4400" dirty="0">
              <a:solidFill>
                <a:srgbClr val="FF0000"/>
              </a:solidFill>
            </a:endParaRPr>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4233819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0930" y="177421"/>
            <a:ext cx="11622622" cy="6400800"/>
          </a:xfrm>
        </p:spPr>
        <p:txBody>
          <a:bodyPr>
            <a:noAutofit/>
          </a:bodyPr>
          <a:lstStyle/>
          <a:p>
            <a:pPr marL="0" indent="0" algn="ctr">
              <a:buNone/>
            </a:pPr>
            <a:r>
              <a:rPr lang="pt-BR" sz="3800" dirty="0" smtClean="0">
                <a:solidFill>
                  <a:srgbClr val="00B050"/>
                </a:solidFill>
              </a:rPr>
              <a:t>35- Verificar a possibilidade de alterar os critérios do enquadramento de modo a atingir os servidores que foram enquadrados na letra A do Plano de Carreira por não terem três anos completos de exercício, sendo assim estão sendo prejudicados em detrimento aos servidores que ingressaram após a vigência do Plano de Carreira, visto direito à progressão, estando parados na letra A e por força da restrição, prevista na Lei, permanecerão até o fim de carreira sem o direito de progredir, o que lhes causará grande prejuízo financeiro em detrimento aos novos concursados. </a:t>
            </a:r>
          </a:p>
          <a:p>
            <a:pPr marL="0" indent="0" algn="ctr">
              <a:buNone/>
            </a:pPr>
            <a:r>
              <a:rPr lang="pt-BR" sz="3800" dirty="0" smtClean="0">
                <a:solidFill>
                  <a:srgbClr val="FF0000"/>
                </a:solidFill>
              </a:rPr>
              <a:t>O prefeito se dispôs a corrigir.</a:t>
            </a:r>
            <a:r>
              <a:rPr lang="pt-BR" sz="3800" dirty="0" smtClean="0">
                <a:solidFill>
                  <a:srgbClr val="00B050"/>
                </a:solidFill>
              </a:rPr>
              <a:t> </a:t>
            </a:r>
            <a:endParaRPr lang="pt-BR" sz="3800"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3497259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0930" y="204716"/>
            <a:ext cx="11608974" cy="6277971"/>
          </a:xfrm>
        </p:spPr>
        <p:txBody>
          <a:bodyPr>
            <a:noAutofit/>
          </a:bodyPr>
          <a:lstStyle/>
          <a:p>
            <a:pPr marL="0" indent="0" algn="ctr">
              <a:buNone/>
            </a:pPr>
            <a:r>
              <a:rPr lang="pt-BR" sz="4000" dirty="0" smtClean="0">
                <a:solidFill>
                  <a:srgbClr val="00B050"/>
                </a:solidFill>
              </a:rPr>
              <a:t>36-Considerando a perspectiva do tempo de aumento do tempo de trabalho para aposentadoria é preciso retirar a limitação do quinquênio (que hoje é 60% para mulher e 70% para homem). Enquanto o servidor estiver trabalhando ele deve adquirir o benefício. E quanto às progressões horizontais a tabela vai até o grau K, que corresponde a 30 anos de serviço, que também não irá representar a realidade fática. </a:t>
            </a:r>
          </a:p>
          <a:p>
            <a:pPr marL="0" indent="0" algn="ctr">
              <a:buNone/>
            </a:pPr>
            <a:r>
              <a:rPr lang="pt-BR" sz="4000" dirty="0" smtClean="0">
                <a:solidFill>
                  <a:srgbClr val="FF0000"/>
                </a:solidFill>
              </a:rPr>
              <a:t>O prefeito se dispôs a corrigir.</a:t>
            </a:r>
            <a:endParaRPr lang="pt-BR" sz="4000" dirty="0">
              <a:solidFill>
                <a:srgbClr val="FF0000"/>
              </a:solidFill>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1876036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41093" y="216505"/>
            <a:ext cx="8365035" cy="6263017"/>
          </a:xfrm>
          <a:prstGeom prst="rect">
            <a:avLst/>
          </a:prstGeom>
        </p:spPr>
      </p:pic>
    </p:spTree>
    <p:extLst>
      <p:ext uri="{BB962C8B-B14F-4D97-AF65-F5344CB8AC3E}">
        <p14:creationId xmlns:p14="http://schemas.microsoft.com/office/powerpoint/2010/main" val="6896380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395785"/>
            <a:ext cx="10515600" cy="5781178"/>
          </a:xfrm>
        </p:spPr>
        <p:txBody>
          <a:bodyPr>
            <a:normAutofit/>
          </a:bodyPr>
          <a:lstStyle/>
          <a:p>
            <a:pPr marL="0" indent="0" algn="ctr">
              <a:buNone/>
            </a:pPr>
            <a:r>
              <a:rPr lang="pt-BR" sz="9600" b="1" dirty="0" err="1">
                <a:solidFill>
                  <a:srgbClr val="00B050"/>
                </a:solidFill>
              </a:rPr>
              <a:t>Pré</a:t>
            </a:r>
            <a:r>
              <a:rPr lang="pt-BR" sz="9600" b="1" dirty="0">
                <a:solidFill>
                  <a:srgbClr val="00B050"/>
                </a:solidFill>
              </a:rPr>
              <a:t>-pauta </a:t>
            </a:r>
            <a:br>
              <a:rPr lang="pt-BR" sz="9600" b="1" dirty="0">
                <a:solidFill>
                  <a:srgbClr val="00B050"/>
                </a:solidFill>
              </a:rPr>
            </a:br>
            <a:r>
              <a:rPr lang="pt-BR" sz="9600" b="1" dirty="0">
                <a:solidFill>
                  <a:srgbClr val="00B050"/>
                </a:solidFill>
                <a:effectLst>
                  <a:reflection blurRad="6350" stA="55000" endA="300" endPos="45500" dir="5400000" sy="-100000" algn="bl" rotWithShape="0"/>
                </a:effectLst>
              </a:rPr>
              <a:t>de reivindicações </a:t>
            </a:r>
            <a:endParaRPr lang="pt-BR" sz="9600" b="1" dirty="0" smtClean="0">
              <a:solidFill>
                <a:srgbClr val="00B050"/>
              </a:solidFill>
              <a:effectLst>
                <a:reflection blurRad="6350" stA="55000" endA="300" endPos="45500" dir="5400000" sy="-100000" algn="bl" rotWithShape="0"/>
              </a:effectLst>
            </a:endParaRPr>
          </a:p>
          <a:p>
            <a:pPr marL="0" indent="0" algn="ctr">
              <a:buNone/>
            </a:pPr>
            <a:r>
              <a:rPr lang="pt-BR" sz="9600" b="1" dirty="0" smtClean="0">
                <a:solidFill>
                  <a:srgbClr val="00B050"/>
                </a:solidFill>
                <a:effectLst>
                  <a:reflection blurRad="6350" stA="55000" endA="300" endPos="45500" dir="5400000" sy="-100000" algn="bl" rotWithShape="0"/>
                </a:effectLst>
              </a:rPr>
              <a:t> </a:t>
            </a:r>
            <a:r>
              <a:rPr lang="pt-BR" sz="9600" b="1" dirty="0">
                <a:solidFill>
                  <a:srgbClr val="00B050"/>
                </a:solidFill>
              </a:rPr>
              <a:t>Campanha Salarial </a:t>
            </a:r>
            <a:br>
              <a:rPr lang="pt-BR" sz="9600" b="1" dirty="0">
                <a:solidFill>
                  <a:srgbClr val="00B050"/>
                </a:solidFill>
              </a:rPr>
            </a:br>
            <a:r>
              <a:rPr lang="pt-BR" sz="9600" b="1" dirty="0">
                <a:solidFill>
                  <a:srgbClr val="00B050"/>
                </a:solidFill>
              </a:rPr>
              <a:t>2020-Formiga</a:t>
            </a:r>
            <a:endParaRPr lang="pt-BR" sz="9600" dirty="0"/>
          </a:p>
        </p:txBody>
      </p:sp>
    </p:spTree>
    <p:extLst>
      <p:ext uri="{BB962C8B-B14F-4D97-AF65-F5344CB8AC3E}">
        <p14:creationId xmlns:p14="http://schemas.microsoft.com/office/powerpoint/2010/main" val="2579397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425003"/>
            <a:ext cx="10515600" cy="5751960"/>
          </a:xfrm>
        </p:spPr>
        <p:txBody>
          <a:bodyPr>
            <a:normAutofit fontScale="92500" lnSpcReduction="10000"/>
          </a:bodyPr>
          <a:lstStyle/>
          <a:p>
            <a:pPr marL="0" lvl="0" indent="0" algn="ctr">
              <a:buNone/>
            </a:pPr>
            <a:r>
              <a:rPr lang="pt-BR" sz="8000" dirty="0" smtClean="0">
                <a:solidFill>
                  <a:srgbClr val="00B050"/>
                </a:solidFill>
              </a:rPr>
              <a:t>4-</a:t>
            </a:r>
            <a:r>
              <a:rPr lang="pt-BR" sz="8000" dirty="0">
                <a:solidFill>
                  <a:srgbClr val="00B050"/>
                </a:solidFill>
              </a:rPr>
              <a:t>Equiparação salarial de arquivista com bibliotecários, já que o cargo exige a formação em biblioteconomia. </a:t>
            </a:r>
            <a:endParaRPr lang="pt-BR" sz="8000" dirty="0" smtClean="0">
              <a:solidFill>
                <a:srgbClr val="00B050"/>
              </a:solidFill>
            </a:endParaRPr>
          </a:p>
          <a:p>
            <a:pPr marL="0" lvl="0" indent="0" algn="ctr">
              <a:buNone/>
            </a:pPr>
            <a:r>
              <a:rPr lang="pt-BR" sz="8000" dirty="0" smtClean="0">
                <a:solidFill>
                  <a:srgbClr val="FF0000"/>
                </a:solidFill>
              </a:rPr>
              <a:t>Não tem como</a:t>
            </a:r>
            <a:endParaRPr lang="pt-BR" sz="8000" dirty="0">
              <a:solidFill>
                <a:srgbClr val="FF000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31079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270456"/>
            <a:ext cx="10515600" cy="5906507"/>
          </a:xfrm>
        </p:spPr>
        <p:txBody>
          <a:bodyPr>
            <a:normAutofit fontScale="92500" lnSpcReduction="10000"/>
          </a:bodyPr>
          <a:lstStyle/>
          <a:p>
            <a:pPr marL="0" lvl="0" indent="0" algn="ctr">
              <a:buNone/>
            </a:pPr>
            <a:r>
              <a:rPr lang="pt-BR" sz="8000" dirty="0" smtClean="0">
                <a:solidFill>
                  <a:srgbClr val="00B050"/>
                </a:solidFill>
              </a:rPr>
              <a:t>5-Equiparação </a:t>
            </a:r>
            <a:r>
              <a:rPr lang="pt-BR" sz="8000" dirty="0">
                <a:solidFill>
                  <a:srgbClr val="00B050"/>
                </a:solidFill>
              </a:rPr>
              <a:t>salarial dos coveiros com os pedreiros, já que a referida categoria desempenha, também, a função de </a:t>
            </a:r>
            <a:r>
              <a:rPr lang="pt-BR" sz="8000" dirty="0" smtClean="0">
                <a:solidFill>
                  <a:srgbClr val="00B050"/>
                </a:solidFill>
              </a:rPr>
              <a:t>pedreiro.</a:t>
            </a:r>
          </a:p>
          <a:p>
            <a:pPr marL="0" lvl="0" indent="0" algn="ctr">
              <a:buNone/>
            </a:pPr>
            <a:r>
              <a:rPr lang="pt-BR" sz="8000" dirty="0" smtClean="0">
                <a:solidFill>
                  <a:srgbClr val="FF0000"/>
                </a:solidFill>
              </a:rPr>
              <a:t>Não tem como</a:t>
            </a:r>
            <a:endParaRPr lang="pt-BR" sz="8000" dirty="0">
              <a:solidFill>
                <a:srgbClr val="FF0000"/>
              </a:solidFill>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17934669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953037"/>
            <a:ext cx="10515600" cy="5223926"/>
          </a:xfrm>
        </p:spPr>
        <p:txBody>
          <a:bodyPr>
            <a:normAutofit lnSpcReduction="10000"/>
          </a:bodyPr>
          <a:lstStyle/>
          <a:p>
            <a:pPr marL="0" indent="0" algn="ctr">
              <a:buNone/>
            </a:pPr>
            <a:r>
              <a:rPr lang="pt-BR" sz="8000" dirty="0" smtClean="0">
                <a:solidFill>
                  <a:srgbClr val="00B050"/>
                </a:solidFill>
              </a:rPr>
              <a:t>6-Pagamento </a:t>
            </a:r>
            <a:r>
              <a:rPr lang="pt-BR" sz="8000" dirty="0">
                <a:solidFill>
                  <a:srgbClr val="00B050"/>
                </a:solidFill>
              </a:rPr>
              <a:t>do Adicional de Titulação, já previsto no Plano de Carreira. </a:t>
            </a:r>
            <a:endParaRPr lang="pt-BR" sz="8000" dirty="0" smtClean="0">
              <a:solidFill>
                <a:srgbClr val="FF0000"/>
              </a:solidFill>
            </a:endParaRPr>
          </a:p>
          <a:p>
            <a:pPr marL="0" indent="0" algn="ctr">
              <a:buNone/>
            </a:pPr>
            <a:r>
              <a:rPr lang="pt-BR" sz="8000" dirty="0" smtClean="0">
                <a:solidFill>
                  <a:srgbClr val="FF0000"/>
                </a:solidFill>
              </a:rPr>
              <a:t>Não tem como agora</a:t>
            </a:r>
            <a:endParaRPr lang="pt-BR" sz="8000" dirty="0">
              <a:solidFill>
                <a:srgbClr val="00B05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3057631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412124"/>
            <a:ext cx="10515600" cy="5764839"/>
          </a:xfrm>
        </p:spPr>
        <p:txBody>
          <a:bodyPr>
            <a:normAutofit fontScale="77500" lnSpcReduction="20000"/>
          </a:bodyPr>
          <a:lstStyle/>
          <a:p>
            <a:pPr marL="0" indent="0" algn="ctr">
              <a:buNone/>
            </a:pPr>
            <a:r>
              <a:rPr lang="pt-BR" sz="8500" dirty="0" smtClean="0">
                <a:solidFill>
                  <a:srgbClr val="00B050"/>
                </a:solidFill>
              </a:rPr>
              <a:t>7-Equiparação </a:t>
            </a:r>
            <a:r>
              <a:rPr lang="pt-BR" sz="8500" dirty="0">
                <a:solidFill>
                  <a:srgbClr val="00B050"/>
                </a:solidFill>
              </a:rPr>
              <a:t>do piso salarial dos técnicos de enfermagem com técnicos de segurança do trabalho (atualmente os ACS e </a:t>
            </a:r>
            <a:r>
              <a:rPr lang="pt-BR" sz="8500" dirty="0" smtClean="0">
                <a:solidFill>
                  <a:srgbClr val="00B050"/>
                </a:solidFill>
              </a:rPr>
              <a:t>AE </a:t>
            </a:r>
            <a:r>
              <a:rPr lang="pt-BR" sz="8500" dirty="0">
                <a:solidFill>
                  <a:srgbClr val="00B050"/>
                </a:solidFill>
              </a:rPr>
              <a:t>têm um piso maior do que os técnicos de enfermagem</a:t>
            </a:r>
            <a:r>
              <a:rPr lang="pt-BR" sz="8500" dirty="0" smtClean="0">
                <a:solidFill>
                  <a:srgbClr val="00B050"/>
                </a:solidFill>
              </a:rPr>
              <a:t>).</a:t>
            </a:r>
          </a:p>
          <a:p>
            <a:pPr marL="0" indent="0" algn="ctr">
              <a:buNone/>
            </a:pPr>
            <a:r>
              <a:rPr lang="pt-BR" sz="8500" dirty="0">
                <a:solidFill>
                  <a:srgbClr val="00B050"/>
                </a:solidFill>
              </a:rPr>
              <a:t>	</a:t>
            </a:r>
            <a:r>
              <a:rPr lang="pt-BR" sz="8500" dirty="0" smtClean="0">
                <a:solidFill>
                  <a:srgbClr val="FF0000"/>
                </a:solidFill>
              </a:rPr>
              <a:t>Não tem como</a:t>
            </a:r>
            <a:endParaRPr lang="pt-BR" sz="8500" dirty="0">
              <a:solidFill>
                <a:srgbClr val="FF0000"/>
              </a:solidFill>
            </a:endParaRPr>
          </a:p>
          <a:p>
            <a:pPr marL="0" indent="0">
              <a:buNone/>
            </a:pPr>
            <a:endParaRPr lang="pt-BR" dirty="0"/>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3532288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476518"/>
            <a:ext cx="10515600" cy="5700445"/>
          </a:xfrm>
        </p:spPr>
        <p:txBody>
          <a:bodyPr>
            <a:normAutofit fontScale="92500"/>
          </a:bodyPr>
          <a:lstStyle/>
          <a:p>
            <a:pPr marL="0" indent="0" algn="ctr">
              <a:buNone/>
            </a:pPr>
            <a:r>
              <a:rPr lang="pt-BR" sz="8000" dirty="0" smtClean="0">
                <a:solidFill>
                  <a:srgbClr val="00B050"/>
                </a:solidFill>
              </a:rPr>
              <a:t>8-</a:t>
            </a:r>
            <a:r>
              <a:rPr lang="pt-BR" sz="8000" dirty="0">
                <a:solidFill>
                  <a:srgbClr val="00B050"/>
                </a:solidFill>
              </a:rPr>
              <a:t>Equiparação salarial dos auxiliares de saúde bucal </a:t>
            </a:r>
            <a:r>
              <a:rPr lang="pt-BR" sz="8000" dirty="0" smtClean="0">
                <a:solidFill>
                  <a:srgbClr val="00B050"/>
                </a:solidFill>
              </a:rPr>
              <a:t>e auxiliares de limpeza com oficiais administrativos.</a:t>
            </a:r>
            <a:r>
              <a:rPr lang="pt-BR" sz="8000" dirty="0">
                <a:solidFill>
                  <a:srgbClr val="FF0000"/>
                </a:solidFill>
              </a:rPr>
              <a:t> Não tem como</a:t>
            </a:r>
          </a:p>
          <a:p>
            <a:pPr marL="0" indent="0" algn="ctr">
              <a:buNone/>
            </a:pPr>
            <a:endParaRPr lang="pt-BR" sz="8000" dirty="0" smtClean="0">
              <a:solidFill>
                <a:srgbClr val="00B050"/>
              </a:solidFill>
            </a:endParaRPr>
          </a:p>
          <a:p>
            <a:pPr marL="0" indent="0">
              <a:buNone/>
            </a:pPr>
            <a:endParaRPr lang="pt-BR"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4991979"/>
            <a:ext cx="2348027" cy="1758000"/>
          </a:xfrm>
          <a:prstGeom prst="rect">
            <a:avLst/>
          </a:prstGeom>
        </p:spPr>
      </p:pic>
    </p:spTree>
    <p:extLst>
      <p:ext uri="{BB962C8B-B14F-4D97-AF65-F5344CB8AC3E}">
        <p14:creationId xmlns:p14="http://schemas.microsoft.com/office/powerpoint/2010/main" val="1420648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200" y="296214"/>
            <a:ext cx="10515600" cy="5880749"/>
          </a:xfrm>
        </p:spPr>
        <p:txBody>
          <a:bodyPr>
            <a:normAutofit fontScale="55000" lnSpcReduction="20000"/>
          </a:bodyPr>
          <a:lstStyle/>
          <a:p>
            <a:pPr marL="0" indent="0" algn="ctr">
              <a:buNone/>
            </a:pPr>
            <a:endParaRPr lang="pt-BR" sz="8000" dirty="0" smtClean="0">
              <a:solidFill>
                <a:srgbClr val="00B050"/>
              </a:solidFill>
            </a:endParaRPr>
          </a:p>
          <a:p>
            <a:pPr marL="0" indent="0" algn="ctr">
              <a:buNone/>
            </a:pPr>
            <a:r>
              <a:rPr lang="pt-BR" sz="8700" dirty="0" smtClean="0">
                <a:solidFill>
                  <a:srgbClr val="00B050"/>
                </a:solidFill>
              </a:rPr>
              <a:t>9-Criação </a:t>
            </a:r>
            <a:r>
              <a:rPr lang="pt-BR" sz="8700" dirty="0">
                <a:solidFill>
                  <a:srgbClr val="00B050"/>
                </a:solidFill>
              </a:rPr>
              <a:t>do Banco de Horas para os servidores da </a:t>
            </a:r>
            <a:r>
              <a:rPr lang="pt-BR" sz="8700" dirty="0" smtClean="0">
                <a:solidFill>
                  <a:srgbClr val="00B050"/>
                </a:solidFill>
              </a:rPr>
              <a:t>Saúde, já encaminhada para a Procuradoria, para elaboração do parecer. </a:t>
            </a:r>
          </a:p>
          <a:p>
            <a:pPr marL="0" indent="0" algn="ctr">
              <a:buNone/>
            </a:pPr>
            <a:r>
              <a:rPr lang="pt-BR" sz="8700" dirty="0" smtClean="0">
                <a:solidFill>
                  <a:srgbClr val="FF0000"/>
                </a:solidFill>
              </a:rPr>
              <a:t>Será feito (somente para a Saúde e Educação). Não pode ser usado para reposição de pessoal e sim em Campanhas: vacinação, programas de saúde; eventos. Vai ser instituído por Lei. </a:t>
            </a:r>
            <a:endParaRPr lang="pt-BR" sz="8700" dirty="0">
              <a:solidFill>
                <a:srgbClr val="FF0000"/>
              </a:solidFill>
            </a:endParaRPr>
          </a:p>
          <a:p>
            <a:pPr marL="0" indent="0" algn="ctr">
              <a:buNone/>
            </a:pPr>
            <a:endParaRPr lang="pt-BR" sz="8000" dirty="0">
              <a:solidFill>
                <a:srgbClr val="00B050"/>
              </a:solidFill>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930" y="5512157"/>
            <a:ext cx="1653263" cy="1237821"/>
          </a:xfrm>
          <a:prstGeom prst="rect">
            <a:avLst/>
          </a:prstGeom>
        </p:spPr>
      </p:pic>
    </p:spTree>
    <p:extLst>
      <p:ext uri="{BB962C8B-B14F-4D97-AF65-F5344CB8AC3E}">
        <p14:creationId xmlns:p14="http://schemas.microsoft.com/office/powerpoint/2010/main" val="192877839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1352</Words>
  <Application>Microsoft Office PowerPoint</Application>
  <PresentationFormat>Widescreen</PresentationFormat>
  <Paragraphs>85</Paragraphs>
  <Slides>38</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38</vt:i4>
      </vt:variant>
    </vt:vector>
  </HeadingPairs>
  <TitlesOfParts>
    <vt:vector size="42" baseType="lpstr">
      <vt:lpstr>Arial</vt:lpstr>
      <vt:lpstr>Calibri</vt:lpstr>
      <vt:lpstr>Calibri Light</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Pré-pauta  de reivindicações  Campanha Salarial  2020</dc:title>
  <dc:creator>Lenir</dc:creator>
  <cp:lastModifiedBy>Lenir</cp:lastModifiedBy>
  <cp:revision>45</cp:revision>
  <cp:lastPrinted>2019-12-05T20:51:07Z</cp:lastPrinted>
  <dcterms:created xsi:type="dcterms:W3CDTF">2019-11-29T15:32:22Z</dcterms:created>
  <dcterms:modified xsi:type="dcterms:W3CDTF">2020-02-07T18:21:50Z</dcterms:modified>
</cp:coreProperties>
</file>